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6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330" r:id="rId2"/>
    <p:sldId id="318" r:id="rId3"/>
    <p:sldId id="308" r:id="rId4"/>
    <p:sldId id="309" r:id="rId5"/>
    <p:sldId id="311" r:id="rId6"/>
    <p:sldId id="312" r:id="rId7"/>
    <p:sldId id="320" r:id="rId8"/>
    <p:sldId id="310" r:id="rId9"/>
    <p:sldId id="314" r:id="rId10"/>
    <p:sldId id="329" r:id="rId11"/>
    <p:sldId id="313" r:id="rId12"/>
    <p:sldId id="317" r:id="rId13"/>
    <p:sldId id="256" r:id="rId14"/>
    <p:sldId id="276" r:id="rId15"/>
    <p:sldId id="277" r:id="rId16"/>
    <p:sldId id="278" r:id="rId17"/>
    <p:sldId id="279" r:id="rId18"/>
    <p:sldId id="280" r:id="rId19"/>
    <p:sldId id="323" r:id="rId20"/>
    <p:sldId id="324" r:id="rId21"/>
    <p:sldId id="303" r:id="rId22"/>
    <p:sldId id="325" r:id="rId23"/>
    <p:sldId id="305" r:id="rId24"/>
    <p:sldId id="306" r:id="rId25"/>
    <p:sldId id="307" r:id="rId26"/>
    <p:sldId id="327" r:id="rId27"/>
    <p:sldId id="328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3" r:id="rId38"/>
    <p:sldId id="296" r:id="rId39"/>
    <p:sldId id="295" r:id="rId40"/>
    <p:sldId id="297" r:id="rId41"/>
    <p:sldId id="299" r:id="rId42"/>
    <p:sldId id="300" r:id="rId43"/>
    <p:sldId id="301" r:id="rId44"/>
    <p:sldId id="302" r:id="rId45"/>
    <p:sldId id="304" r:id="rId46"/>
  </p:sldIdLst>
  <p:sldSz cx="10696575" cy="7562850"/>
  <p:notesSz cx="7562850" cy="10696575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배달의민족 한나는 열한살" panose="020B0600000101010101" pitchFamily="50" charset="-127"/>
      <p:regular r:id="rId54"/>
    </p:embeddedFont>
    <p:embeddedFont>
      <p:font typeface="배달의민족 한나체 Air" panose="020B0600000101010101" pitchFamily="50" charset="-12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485"/>
    <a:srgbClr val="F7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47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en-US" altLang="ko-KR" sz="2500" dirty="0"/>
              <a:t>2022</a:t>
            </a:r>
            <a:r>
              <a:rPr lang="ko-KR" altLang="en-US" sz="2500" dirty="0"/>
              <a:t>년 중소기업 인력 상황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2022년 인력 상황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BA-4EAA-AB7A-A2597AA7F430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1BA-4EAA-AB7A-A2597AA7F430}"/>
              </c:ext>
            </c:extLst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BA-4EAA-AB7A-A2597AA7F43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매우 부족</c:v>
                </c:pt>
                <c:pt idx="1">
                  <c:v>다소 부족</c:v>
                </c:pt>
                <c:pt idx="2">
                  <c:v>적정</c:v>
                </c:pt>
                <c:pt idx="3">
                  <c:v>다소 여유</c:v>
                </c:pt>
                <c:pt idx="4">
                  <c:v>매우 여유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8.8000000000000007</c:v>
                </c:pt>
                <c:pt idx="1">
                  <c:v>48.2</c:v>
                </c:pt>
                <c:pt idx="2">
                  <c:v>38.5</c:v>
                </c:pt>
                <c:pt idx="3">
                  <c:v>3.6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BA-4EAA-AB7A-A2597AA7F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4687424"/>
        <c:axId val="444687752"/>
      </c:barChart>
      <c:catAx>
        <c:axId val="4446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444687752"/>
        <c:crosses val="autoZero"/>
        <c:auto val="1"/>
        <c:lblAlgn val="ctr"/>
        <c:lblOffset val="100"/>
        <c:noMultiLvlLbl val="0"/>
      </c:catAx>
      <c:valAx>
        <c:axId val="44468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68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2500" dirty="0"/>
              <a:t>매출액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0BE-4F24-9B3C-8EE51E0C74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중소기업</c:v>
                </c:pt>
                <c:pt idx="1">
                  <c:v>대기업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271</c:v>
                </c:pt>
                <c:pt idx="1">
                  <c:v>1141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BE-4F24-9B3C-8EE51E0C7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6828792"/>
        <c:axId val="626827480"/>
      </c:barChart>
      <c:catAx>
        <c:axId val="626828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626827480"/>
        <c:crosses val="autoZero"/>
        <c:auto val="1"/>
        <c:lblAlgn val="ctr"/>
        <c:lblOffset val="100"/>
        <c:noMultiLvlLbl val="0"/>
      </c:catAx>
      <c:valAx>
        <c:axId val="626827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6828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6828792"/>
        <c:axId val="626827480"/>
      </c:barChart>
      <c:catAx>
        <c:axId val="626828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626827480"/>
        <c:crosses val="autoZero"/>
        <c:auto val="1"/>
        <c:lblAlgn val="ctr"/>
        <c:lblOffset val="100"/>
        <c:noMultiLvlLbl val="0"/>
      </c:catAx>
      <c:valAx>
        <c:axId val="626827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6828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2500" dirty="0"/>
              <a:t>영업이익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영업이익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1-4785-8A0B-EDACCB38032D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1-4785-8A0B-EDACCB3803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중소기업</c:v>
                </c:pt>
                <c:pt idx="1">
                  <c:v>대기업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1-4785-8A0B-EDACCB3803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503176"/>
        <c:axId val="629504160"/>
      </c:barChart>
      <c:catAx>
        <c:axId val="629503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629504160"/>
        <c:crosses val="autoZero"/>
        <c:auto val="1"/>
        <c:lblAlgn val="ctr"/>
        <c:lblOffset val="100"/>
        <c:noMultiLvlLbl val="0"/>
      </c:catAx>
      <c:valAx>
        <c:axId val="62950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9503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r>
              <a:rPr lang="ko-KR" altLang="en-US" sz="2500" dirty="0"/>
              <a:t>노동생산성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노동생산성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43A5-A564-3D78CF15A1A4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EB9-43A5-A564-3D78CF15A1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중소기업</c:v>
                </c:pt>
                <c:pt idx="1">
                  <c:v>대기업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120</c:v>
                </c:pt>
                <c:pt idx="1">
                  <c:v>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9-43A5-A564-3D78CF15A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431680"/>
        <c:axId val="629432008"/>
      </c:barChart>
      <c:catAx>
        <c:axId val="62943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defRPr>
            </a:pPr>
            <a:endParaRPr lang="ko-KR"/>
          </a:p>
        </c:txPr>
        <c:crossAx val="629432008"/>
        <c:crosses val="autoZero"/>
        <c:auto val="1"/>
        <c:lblAlgn val="ctr"/>
        <c:lblOffset val="100"/>
        <c:noMultiLvlLbl val="0"/>
      </c:catAx>
      <c:valAx>
        <c:axId val="629432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943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875E-2"/>
          <c:y val="0.11661743329620552"/>
          <c:w val="0.94270833333333337"/>
          <c:h val="0.8116086686237581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523-45FB-8CF0-CA81288C183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EE6D-40B1-82B6-B8C69239CBE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523-45FB-8CF0-CA81288C183B}"/>
              </c:ext>
            </c:extLst>
          </c:dPt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부정</c:v>
                </c:pt>
                <c:pt idx="2">
                  <c:v>중립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</c:v>
                </c:pt>
                <c:pt idx="1">
                  <c:v>17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D-40B1-82B6-B8C69239C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0C9B8-5552-4557-A579-CF10DB686143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4C727-398A-49F0-9724-61449CF9A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9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4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7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7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1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31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3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17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582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26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533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095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76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6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81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31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1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31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63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8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41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19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9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구현한 아이디어에 대한 전반적인 결론을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59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구현한 아이디어에 대한 전반적인 결론을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9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구현한 아이디어에 대한 전반적인 결론을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30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구현한 아이디어에 대한 전반적인 결론을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6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48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4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8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7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41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4C727-398A-49F0-9724-61449CF9AF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4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52.svg"/><Relationship Id="rId4" Type="http://schemas.openxmlformats.org/officeDocument/2006/relationships/image" Target="../media/image21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7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56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5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chart" Target="../charts/chart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60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9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D7A548-C7A7-2B77-152E-E16A8080AEBA}"/>
              </a:ext>
            </a:extLst>
          </p:cNvPr>
          <p:cNvSpPr/>
          <p:nvPr/>
        </p:nvSpPr>
        <p:spPr>
          <a:xfrm>
            <a:off x="0" y="5153025"/>
            <a:ext cx="10696575" cy="2409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5398A-4B06-D68F-3424-E6AB8124FA78}"/>
              </a:ext>
            </a:extLst>
          </p:cNvPr>
          <p:cNvSpPr txBox="1"/>
          <p:nvPr/>
        </p:nvSpPr>
        <p:spPr>
          <a:xfrm>
            <a:off x="166687" y="254199"/>
            <a:ext cx="75168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머신 러닝을 활용한</a:t>
            </a:r>
            <a:endParaRPr lang="en-US" altLang="ko-KR" sz="5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5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 채용정보 비교시스템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3A84E-20E1-8FF9-44BC-D90FC454D324}"/>
              </a:ext>
            </a:extLst>
          </p:cNvPr>
          <p:cNvSpPr txBox="1"/>
          <p:nvPr/>
        </p:nvSpPr>
        <p:spPr>
          <a:xfrm>
            <a:off x="166687" y="3305770"/>
            <a:ext cx="6667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One-Click 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기업비교 시스템 </a:t>
            </a:r>
            <a:r>
              <a:rPr lang="en-US" altLang="ko-KR" sz="3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with </a:t>
            </a:r>
            <a:r>
              <a:rPr lang="ko-KR" altLang="en-US" sz="30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워크넷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endParaRPr lang="ko-KR" altLang="en-US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7CD6F-79FA-FC46-D299-787639BA201C}"/>
              </a:ext>
            </a:extLst>
          </p:cNvPr>
          <p:cNvSpPr txBox="1"/>
          <p:nvPr/>
        </p:nvSpPr>
        <p:spPr>
          <a:xfrm>
            <a:off x="3700239" y="5803939"/>
            <a:ext cx="3296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 명 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직업을 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JOB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E235-96B7-070C-2BE9-AC5340BE76E3}"/>
              </a:ext>
            </a:extLst>
          </p:cNvPr>
          <p:cNvSpPr txBox="1"/>
          <p:nvPr/>
        </p:nvSpPr>
        <p:spPr>
          <a:xfrm>
            <a:off x="3709388" y="6357937"/>
            <a:ext cx="3124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 짜 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2022-08-11</a:t>
            </a:r>
            <a:endParaRPr lang="ko-KR" altLang="en-US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래픽 3" descr="가로 막대형 차트 윤곽선">
            <a:extLst>
              <a:ext uri="{FF2B5EF4-FFF2-40B4-BE49-F238E27FC236}">
                <a16:creationId xmlns:a16="http://schemas.microsoft.com/office/drawing/2014/main" id="{7D76F3DC-147B-E289-FC43-0517119E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887" y="200025"/>
            <a:ext cx="914400" cy="914400"/>
          </a:xfrm>
          <a:prstGeom prst="rect">
            <a:avLst/>
          </a:prstGeom>
        </p:spPr>
      </p:pic>
      <p:pic>
        <p:nvPicPr>
          <p:cNvPr id="10" name="그래픽 9" descr="도시 단색으로 채워진">
            <a:extLst>
              <a:ext uri="{FF2B5EF4-FFF2-40B4-BE49-F238E27FC236}">
                <a16:creationId xmlns:a16="http://schemas.microsoft.com/office/drawing/2014/main" id="{6339EE98-B1B7-CE7A-3297-A58A22CD7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5865" y="3629025"/>
            <a:ext cx="1447800" cy="1447800"/>
          </a:xfrm>
          <a:prstGeom prst="rect">
            <a:avLst/>
          </a:prstGeom>
        </p:spPr>
      </p:pic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2BE832D-4A7F-D4DC-EF63-95FDCE77F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87" y="6851083"/>
            <a:ext cx="1897200" cy="5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4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8AAEB-73B1-5C60-2E30-2DE61B43C074}"/>
              </a:ext>
            </a:extLst>
          </p:cNvPr>
          <p:cNvSpPr txBox="1"/>
          <p:nvPr/>
        </p:nvSpPr>
        <p:spPr>
          <a:xfrm>
            <a:off x="1800680" y="3781425"/>
            <a:ext cx="7085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다른 기업과의 비교를 통한 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상대적인 수치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DDE30-3E50-5E5C-1ACB-50C203F93C7F}"/>
              </a:ext>
            </a:extLst>
          </p:cNvPr>
          <p:cNvSpPr txBox="1"/>
          <p:nvPr/>
        </p:nvSpPr>
        <p:spPr>
          <a:xfrm>
            <a:off x="3005817" y="2562225"/>
            <a:ext cx="4684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HOW TO CHANGE?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36A13FA-3F81-9B62-9E37-05087EE93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BA361-5A72-B395-6185-32314FCB3CCE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85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41B30-0EB6-5D74-5E5D-D65CD56EE180}"/>
              </a:ext>
            </a:extLst>
          </p:cNvPr>
          <p:cNvSpPr txBox="1"/>
          <p:nvPr/>
        </p:nvSpPr>
        <p:spPr>
          <a:xfrm>
            <a:off x="242887" y="1323171"/>
            <a:ext cx="56845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중소기업에 대해 자세하고 정확한 정보 제공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C22C23CF-E533-7E9A-EBA3-022A83945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120373"/>
              </p:ext>
            </p:extLst>
          </p:nvPr>
        </p:nvGraphicFramePr>
        <p:xfrm>
          <a:off x="3444492" y="3456836"/>
          <a:ext cx="3800475" cy="341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029040" imgH="2724120" progId="PBrush">
                  <p:embed/>
                </p:oleObj>
              </mc:Choice>
              <mc:Fallback>
                <p:oleObj name="Bitmap Image" r:id="rId3" imgW="3029040" imgH="272412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C22C23CF-E533-7E9A-EBA3-022A83945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492" y="3456836"/>
                        <a:ext cx="3800475" cy="341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96CD99-DBDE-286D-68E1-C2A904B80BA2}"/>
              </a:ext>
            </a:extLst>
          </p:cNvPr>
          <p:cNvSpPr txBox="1"/>
          <p:nvPr/>
        </p:nvSpPr>
        <p:spPr>
          <a:xfrm>
            <a:off x="6491287" y="1323171"/>
            <a:ext cx="34740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중소기업에 대한 인식 변화</a:t>
            </a: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B672B5D9-7926-B41D-77FC-F2B497B929C1}"/>
              </a:ext>
            </a:extLst>
          </p:cNvPr>
          <p:cNvSpPr/>
          <p:nvPr/>
        </p:nvSpPr>
        <p:spPr>
          <a:xfrm rot="8421537">
            <a:off x="2339702" y="2053698"/>
            <a:ext cx="1600200" cy="2133600"/>
          </a:xfrm>
          <a:prstGeom prst="upArrow">
            <a:avLst>
              <a:gd name="adj1" fmla="val 35058"/>
              <a:gd name="adj2" fmla="val 5000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0F49538C-4AB3-FE78-5E51-5DFB96CEDF14}"/>
              </a:ext>
            </a:extLst>
          </p:cNvPr>
          <p:cNvSpPr/>
          <p:nvPr/>
        </p:nvSpPr>
        <p:spPr>
          <a:xfrm rot="2539221">
            <a:off x="6816168" y="2053698"/>
            <a:ext cx="1600200" cy="2133600"/>
          </a:xfrm>
          <a:prstGeom prst="upArrow">
            <a:avLst>
              <a:gd name="adj1" fmla="val 39732"/>
              <a:gd name="adj2" fmla="val 5000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476A035-546A-81A3-47A0-C279322A5E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F1EE5-19C4-0CA4-8FCB-43186B91C00A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606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DAAD9C-C949-0AE6-3628-76446240C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4678E-A840-3C37-4998-36C219E8D957}"/>
              </a:ext>
            </a:extLst>
          </p:cNvPr>
          <p:cNvSpPr txBox="1"/>
          <p:nvPr/>
        </p:nvSpPr>
        <p:spPr>
          <a:xfrm>
            <a:off x="1032240" y="1233771"/>
            <a:ext cx="3352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사용할 데이터의 변수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466D648-68DA-BBE3-E325-791B96268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308610"/>
              </p:ext>
            </p:extLst>
          </p:nvPr>
        </p:nvGraphicFramePr>
        <p:xfrm>
          <a:off x="509587" y="1800225"/>
          <a:ext cx="96774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933800" imgH="2714760" progId="PBrush">
                  <p:embed/>
                </p:oleObj>
              </mc:Choice>
              <mc:Fallback>
                <p:oleObj name="Bitmap Image" r:id="rId5" imgW="4933800" imgH="2714760" progId="PBrush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466D648-68DA-BBE3-E325-791B96268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87" y="1800225"/>
                        <a:ext cx="96774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82BA2C-6CE3-5626-67AB-C4F94FC37843}"/>
              </a:ext>
            </a:extLst>
          </p:cNvPr>
          <p:cNvSpPr txBox="1"/>
          <p:nvPr/>
        </p:nvSpPr>
        <p:spPr>
          <a:xfrm>
            <a:off x="1500187" y="2638425"/>
            <a:ext cx="6268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임금  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업종규모대비임금액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업종대비임금액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전체대비임금액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9BB59-59E5-DD59-C977-832FE7004789}"/>
              </a:ext>
            </a:extLst>
          </p:cNvPr>
          <p:cNvSpPr txBox="1"/>
          <p:nvPr/>
        </p:nvSpPr>
        <p:spPr>
          <a:xfrm>
            <a:off x="1500187" y="3350538"/>
            <a:ext cx="64652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재무제표  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성장성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수익성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안정성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활동성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기업종합평가지수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A31C2-9A96-0B3D-1B80-A8433354B1C9}"/>
              </a:ext>
            </a:extLst>
          </p:cNvPr>
          <p:cNvSpPr txBox="1"/>
          <p:nvPr/>
        </p:nvSpPr>
        <p:spPr>
          <a:xfrm>
            <a:off x="1500187" y="3998238"/>
            <a:ext cx="51299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사내 문화  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수평적 조직문화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워라밸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자아실현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4B836-85CD-2CF9-B497-26B008345539}"/>
              </a:ext>
            </a:extLst>
          </p:cNvPr>
          <p:cNvSpPr txBox="1"/>
          <p:nvPr/>
        </p:nvSpPr>
        <p:spPr>
          <a:xfrm>
            <a:off x="1500187" y="5361043"/>
            <a:ext cx="12747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종합점수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8120F-F606-793C-3D2B-EA4EC4A485FE}"/>
              </a:ext>
            </a:extLst>
          </p:cNvPr>
          <p:cNvSpPr txBox="1"/>
          <p:nvPr/>
        </p:nvSpPr>
        <p:spPr>
          <a:xfrm>
            <a:off x="1500187" y="4681839"/>
            <a:ext cx="1537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근무안전성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6DFAE-12E5-7691-7EBB-A1063FE8C628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734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319087" y="2770227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 </a:t>
            </a:r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599141" y="3324225"/>
            <a:ext cx="9498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채용정보 </a:t>
            </a:r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비교시스템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>
            <a:extLst>
              <a:ext uri="{FF2B5EF4-FFF2-40B4-BE49-F238E27FC236}">
                <a16:creationId xmlns:a16="http://schemas.microsoft.com/office/drawing/2014/main" id="{03C6C05A-8068-ECCA-5391-22FC2027CB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976" y="543151"/>
            <a:ext cx="5661200" cy="64840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98136-41E3-1ED6-30BF-05D7D8F486C3}"/>
              </a:ext>
            </a:extLst>
          </p:cNvPr>
          <p:cNvSpPr txBox="1"/>
          <p:nvPr/>
        </p:nvSpPr>
        <p:spPr>
          <a:xfrm>
            <a:off x="719576" y="1756105"/>
            <a:ext cx="53340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업종규모 대비 </a:t>
            </a:r>
            <a:r>
              <a:rPr lang="ko-KR" altLang="en-US" sz="5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임금액</a:t>
            </a:r>
            <a:endParaRPr lang="en-US" altLang="ko-KR" sz="5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 대비 </a:t>
            </a:r>
            <a:r>
              <a:rPr lang="ko-KR" altLang="en-US" sz="5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임금액</a:t>
            </a:r>
            <a:endParaRPr lang="en-US" altLang="ko-KR" sz="5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기업의 성장성</a:t>
            </a:r>
            <a:endParaRPr lang="en-US" altLang="ko-KR" sz="5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근무안전성</a:t>
            </a:r>
            <a:endParaRPr lang="en-US" altLang="ko-KR" sz="5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.</a:t>
            </a:r>
          </a:p>
          <a:p>
            <a:pPr algn="ctr"/>
            <a:r>
              <a:rPr lang="en-US" altLang="ko-KR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.</a:t>
            </a:r>
          </a:p>
          <a:p>
            <a:pPr algn="ctr"/>
            <a:r>
              <a:rPr lang="en-US" altLang="ko-KR" sz="4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15F58466-3225-C0E0-AA2B-C8FC667D2481}"/>
              </a:ext>
            </a:extLst>
          </p:cNvPr>
          <p:cNvSpPr/>
          <p:nvPr/>
        </p:nvSpPr>
        <p:spPr>
          <a:xfrm>
            <a:off x="6428024" y="428625"/>
            <a:ext cx="3684309" cy="1828800"/>
          </a:xfrm>
          <a:prstGeom prst="wedgeRoundRectCallout">
            <a:avLst>
              <a:gd name="adj1" fmla="val -43395"/>
              <a:gd name="adj2" fmla="val 74837"/>
              <a:gd name="adj3" fmla="val 16667"/>
            </a:avLst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1E741-DEB5-6252-5B11-9FF7F03224F6}"/>
              </a:ext>
            </a:extLst>
          </p:cNvPr>
          <p:cNvSpPr txBox="1"/>
          <p:nvPr/>
        </p:nvSpPr>
        <p:spPr>
          <a:xfrm>
            <a:off x="6948487" y="681305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등급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따른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상대적 비교</a:t>
            </a:r>
          </a:p>
        </p:txBody>
      </p: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42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3" name="그래픽 2" descr="건물 윤곽선">
            <a:extLst>
              <a:ext uri="{FF2B5EF4-FFF2-40B4-BE49-F238E27FC236}">
                <a16:creationId xmlns:a16="http://schemas.microsoft.com/office/drawing/2014/main" id="{5F423057-1C2D-87F1-480E-B563D5336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24" y="2867025"/>
            <a:ext cx="3801712" cy="380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55A9E2-6B10-BD66-1132-C62EF5C12AA4}"/>
              </a:ext>
            </a:extLst>
          </p:cNvPr>
          <p:cNvSpPr txBox="1"/>
          <p:nvPr/>
        </p:nvSpPr>
        <p:spPr>
          <a:xfrm>
            <a:off x="-215576" y="1211360"/>
            <a:ext cx="5486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연봉</a:t>
            </a:r>
            <a:endParaRPr lang="en-US" altLang="ko-KR" sz="5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5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3000</a:t>
            </a: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만원</a:t>
            </a:r>
            <a:endParaRPr lang="en-US" altLang="ko-KR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1" name="그래픽 10" descr="혼란스러운 사람 윤곽선">
            <a:extLst>
              <a:ext uri="{FF2B5EF4-FFF2-40B4-BE49-F238E27FC236}">
                <a16:creationId xmlns:a16="http://schemas.microsoft.com/office/drawing/2014/main" id="{090C2D14-D8EB-DA49-C86E-2A5EB0AC7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483" y="3131653"/>
            <a:ext cx="3352800" cy="3272456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5FB29A6C-F3C6-53A2-F8DB-EC1755C4877E}"/>
              </a:ext>
            </a:extLst>
          </p:cNvPr>
          <p:cNvSpPr/>
          <p:nvPr/>
        </p:nvSpPr>
        <p:spPr>
          <a:xfrm>
            <a:off x="6966478" y="617053"/>
            <a:ext cx="3534472" cy="2133600"/>
          </a:xfrm>
          <a:prstGeom prst="wedgeEllipseCallout">
            <a:avLst>
              <a:gd name="adj1" fmla="val -32167"/>
              <a:gd name="adj2" fmla="val 63874"/>
            </a:avLst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200C6-F2DE-8D1C-764F-0B1E2AF3D1E0}"/>
              </a:ext>
            </a:extLst>
          </p:cNvPr>
          <p:cNvSpPr txBox="1"/>
          <p:nvPr/>
        </p:nvSpPr>
        <p:spPr>
          <a:xfrm>
            <a:off x="7481887" y="1165562"/>
            <a:ext cx="295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회사의 </a:t>
            </a:r>
            <a:r>
              <a:rPr lang="ko-KR" altLang="en-US" sz="3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연봉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어느정도 수준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EB4DC-9BF9-8FF4-F3D0-73389CB87071}"/>
              </a:ext>
            </a:extLst>
          </p:cNvPr>
          <p:cNvSpPr txBox="1"/>
          <p:nvPr/>
        </p:nvSpPr>
        <p:spPr>
          <a:xfrm>
            <a:off x="4851583" y="463597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Before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D073E5-027B-8A4A-806F-EE3B55B0FE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3" name="그래픽 2" descr="건물 윤곽선">
            <a:extLst>
              <a:ext uri="{FF2B5EF4-FFF2-40B4-BE49-F238E27FC236}">
                <a16:creationId xmlns:a16="http://schemas.microsoft.com/office/drawing/2014/main" id="{5F423057-1C2D-87F1-480E-B563D5336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24" y="2867025"/>
            <a:ext cx="3801712" cy="380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55A9E2-6B10-BD66-1132-C62EF5C12AA4}"/>
              </a:ext>
            </a:extLst>
          </p:cNvPr>
          <p:cNvSpPr txBox="1"/>
          <p:nvPr/>
        </p:nvSpPr>
        <p:spPr>
          <a:xfrm>
            <a:off x="-215576" y="1211360"/>
            <a:ext cx="5486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연봉</a:t>
            </a:r>
            <a:endParaRPr lang="en-US" altLang="ko-KR" sz="5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3000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만원</a:t>
            </a:r>
            <a:endParaRPr lang="en-US" altLang="ko-K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3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동일 규모 및 업종 대비 </a:t>
            </a:r>
            <a:r>
              <a:rPr lang="en-US" altLang="ko-KR" sz="3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30% </a:t>
            </a:r>
            <a:r>
              <a:rPr lang="ko-KR" altLang="en-US" sz="3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높음</a:t>
            </a:r>
            <a:endParaRPr lang="en-US" altLang="ko-KR" sz="30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1" name="그래픽 10" descr="혼란스러운 사람 윤곽선">
            <a:extLst>
              <a:ext uri="{FF2B5EF4-FFF2-40B4-BE49-F238E27FC236}">
                <a16:creationId xmlns:a16="http://schemas.microsoft.com/office/drawing/2014/main" id="{090C2D14-D8EB-DA49-C86E-2A5EB0AC7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483" y="3131653"/>
            <a:ext cx="3352800" cy="3272456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5FB29A6C-F3C6-53A2-F8DB-EC1755C4877E}"/>
              </a:ext>
            </a:extLst>
          </p:cNvPr>
          <p:cNvSpPr/>
          <p:nvPr/>
        </p:nvSpPr>
        <p:spPr>
          <a:xfrm>
            <a:off x="6966478" y="617053"/>
            <a:ext cx="3534472" cy="2133600"/>
          </a:xfrm>
          <a:prstGeom prst="wedgeEllipseCallout">
            <a:avLst>
              <a:gd name="adj1" fmla="val -32167"/>
              <a:gd name="adj2" fmla="val 63874"/>
            </a:avLst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200C6-F2DE-8D1C-764F-0B1E2AF3D1E0}"/>
              </a:ext>
            </a:extLst>
          </p:cNvPr>
          <p:cNvSpPr txBox="1"/>
          <p:nvPr/>
        </p:nvSpPr>
        <p:spPr>
          <a:xfrm>
            <a:off x="7251883" y="880335"/>
            <a:ext cx="343918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A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기업의 연봉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.</a:t>
            </a:r>
          </a:p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.</a:t>
            </a:r>
          </a:p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평균연봉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endParaRPr lang="ko-KR" altLang="en-US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화살표: 오른쪽으로 구부러짐 4">
            <a:extLst>
              <a:ext uri="{FF2B5EF4-FFF2-40B4-BE49-F238E27FC236}">
                <a16:creationId xmlns:a16="http://schemas.microsoft.com/office/drawing/2014/main" id="{0B41E6FD-79B6-0774-07AC-32ABC1309918}"/>
              </a:ext>
            </a:extLst>
          </p:cNvPr>
          <p:cNvSpPr/>
          <p:nvPr/>
        </p:nvSpPr>
        <p:spPr>
          <a:xfrm rot="10800000">
            <a:off x="9310687" y="1164890"/>
            <a:ext cx="448912" cy="1037925"/>
          </a:xfrm>
          <a:prstGeom prst="curvedRightArrow">
            <a:avLst/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69B41-6CD2-9D4E-3873-882046C0718C}"/>
              </a:ext>
            </a:extLst>
          </p:cNvPr>
          <p:cNvSpPr txBox="1"/>
          <p:nvPr/>
        </p:nvSpPr>
        <p:spPr>
          <a:xfrm>
            <a:off x="9759599" y="1343025"/>
            <a:ext cx="985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30%</a:t>
            </a:r>
            <a:endParaRPr lang="ko-KR" altLang="en-US" sz="25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EC8E5BF-1219-D103-5A0F-3EDCA8EAD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419EA-85CD-B1FB-2370-CDCB7B64F26C}"/>
              </a:ext>
            </a:extLst>
          </p:cNvPr>
          <p:cNvSpPr txBox="1"/>
          <p:nvPr/>
        </p:nvSpPr>
        <p:spPr>
          <a:xfrm>
            <a:off x="4984231" y="539671"/>
            <a:ext cx="1182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After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77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EC49692-A33F-BA65-2EDF-AF626DEF7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A443F-7B68-31B7-2FE4-6E42F17D7E97}"/>
              </a:ext>
            </a:extLst>
          </p:cNvPr>
          <p:cNvSpPr txBox="1"/>
          <p:nvPr/>
        </p:nvSpPr>
        <p:spPr>
          <a:xfrm>
            <a:off x="2300287" y="2196375"/>
            <a:ext cx="6798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구직자</a:t>
            </a:r>
            <a:r>
              <a:rPr lang="ko-KR" altLang="en-US" sz="10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에게 </a:t>
            </a:r>
            <a:endParaRPr lang="en-US" altLang="ko-KR" sz="10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0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필요한 정보</a:t>
            </a:r>
            <a:r>
              <a:rPr lang="en-US" altLang="ko-KR" sz="100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10000" dirty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9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4">
            <a:extLst>
              <a:ext uri="{FF2B5EF4-FFF2-40B4-BE49-F238E27FC236}">
                <a16:creationId xmlns:a16="http://schemas.microsoft.com/office/drawing/2014/main" id="{5B2074E6-E1DD-8801-554C-536C9EFB0F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8681" y="1209384"/>
            <a:ext cx="4183194" cy="53152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DEB4DC-9BF9-8FF4-F3D0-73389CB87071}"/>
              </a:ext>
            </a:extLst>
          </p:cNvPr>
          <p:cNvSpPr txBox="1"/>
          <p:nvPr/>
        </p:nvSpPr>
        <p:spPr>
          <a:xfrm>
            <a:off x="4802238" y="348766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EC8E5BF-1219-D103-5A0F-3EDCA8EAD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4" name="그래픽 3" descr="도시 윤곽선">
            <a:extLst>
              <a:ext uri="{FF2B5EF4-FFF2-40B4-BE49-F238E27FC236}">
                <a16:creationId xmlns:a16="http://schemas.microsoft.com/office/drawing/2014/main" id="{54CFD544-1CCE-8CD8-7B30-EAC0EC6B82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1687" y="9643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B7756-B029-FCCE-6471-224EF7959B47}"/>
              </a:ext>
            </a:extLst>
          </p:cNvPr>
          <p:cNvSpPr txBox="1"/>
          <p:nvPr/>
        </p:nvSpPr>
        <p:spPr>
          <a:xfrm>
            <a:off x="852487" y="1268849"/>
            <a:ext cx="38862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업종규모대비임금액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근무안전성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기업의 성장성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.</a:t>
            </a:r>
          </a:p>
          <a:p>
            <a:pPr algn="ctr"/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.</a:t>
            </a:r>
          </a:p>
          <a:p>
            <a:pPr algn="ctr"/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13. </a:t>
            </a:r>
            <a:r>
              <a:rPr lang="ko-KR" altLang="en-US" sz="3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워라밸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C7FB71-5D6B-7B4B-7B4F-9C2E28E3C14F}"/>
              </a:ext>
            </a:extLst>
          </p:cNvPr>
          <p:cNvCxnSpPr>
            <a:cxnSpLocks/>
          </p:cNvCxnSpPr>
          <p:nvPr/>
        </p:nvCxnSpPr>
        <p:spPr>
          <a:xfrm>
            <a:off x="4802238" y="3933825"/>
            <a:ext cx="1092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더하기 기호 21">
            <a:extLst>
              <a:ext uri="{FF2B5EF4-FFF2-40B4-BE49-F238E27FC236}">
                <a16:creationId xmlns:a16="http://schemas.microsoft.com/office/drawing/2014/main" id="{E7045270-FF8F-A76A-0A23-E2331BE5AD64}"/>
              </a:ext>
            </a:extLst>
          </p:cNvPr>
          <p:cNvSpPr/>
          <p:nvPr/>
        </p:nvSpPr>
        <p:spPr>
          <a:xfrm>
            <a:off x="7982686" y="3501596"/>
            <a:ext cx="591921" cy="60959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13494-D4B6-A77A-EA51-EC48B8D05AF3}"/>
              </a:ext>
            </a:extLst>
          </p:cNvPr>
          <p:cNvSpPr txBox="1"/>
          <p:nvPr/>
        </p:nvSpPr>
        <p:spPr>
          <a:xfrm>
            <a:off x="6796087" y="2660545"/>
            <a:ext cx="419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       중        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FFCCA-6949-9FA4-9ECB-E357424C842D}"/>
              </a:ext>
            </a:extLst>
          </p:cNvPr>
          <p:cNvSpPr txBox="1"/>
          <p:nvPr/>
        </p:nvSpPr>
        <p:spPr>
          <a:xfrm>
            <a:off x="6640161" y="474859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동일 업종 및 규모대비</a:t>
            </a:r>
            <a:endParaRPr lang="en-US" altLang="ko-KR" sz="3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00 %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높습니다</a:t>
            </a:r>
          </a:p>
        </p:txBody>
      </p:sp>
    </p:spTree>
    <p:extLst>
      <p:ext uri="{BB962C8B-B14F-4D97-AF65-F5344CB8AC3E}">
        <p14:creationId xmlns:p14="http://schemas.microsoft.com/office/powerpoint/2010/main" val="64518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623887" y="2105025"/>
            <a:ext cx="571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</a:t>
            </a:r>
            <a:r>
              <a:rPr lang="ko-KR" altLang="en-US" sz="28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①</a:t>
            </a:r>
            <a:endParaRPr lang="ko-KR" altLang="en-US" sz="2800" b="1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63778" y="2659023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구현을 위한 </a:t>
            </a:r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FE2FB57-2164-BBCB-758E-1F7D514A6A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276E1-A56B-6344-B849-75423BAADF2F}"/>
              </a:ext>
            </a:extLst>
          </p:cNvPr>
          <p:cNvSpPr txBox="1"/>
          <p:nvPr/>
        </p:nvSpPr>
        <p:spPr>
          <a:xfrm>
            <a:off x="4599524" y="733425"/>
            <a:ext cx="14975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 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55014-810F-E833-6351-95EBA13B5D4E}"/>
              </a:ext>
            </a:extLst>
          </p:cNvPr>
          <p:cNvSpPr txBox="1"/>
          <p:nvPr/>
        </p:nvSpPr>
        <p:spPr>
          <a:xfrm>
            <a:off x="799969" y="1824159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0096-94EA-D7B2-4172-E01F8E069C6A}"/>
              </a:ext>
            </a:extLst>
          </p:cNvPr>
          <p:cNvSpPr txBox="1"/>
          <p:nvPr/>
        </p:nvSpPr>
        <p:spPr>
          <a:xfrm>
            <a:off x="776287" y="2714625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C12B7-04BF-4598-93C3-9102FA1DC91C}"/>
              </a:ext>
            </a:extLst>
          </p:cNvPr>
          <p:cNvSpPr txBox="1"/>
          <p:nvPr/>
        </p:nvSpPr>
        <p:spPr>
          <a:xfrm>
            <a:off x="1309687" y="3858384"/>
            <a:ext cx="50048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기준별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가중치를 이용한 조건부 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DF9FD-4B78-34D2-E209-18084B475987}"/>
              </a:ext>
            </a:extLst>
          </p:cNvPr>
          <p:cNvSpPr txBox="1"/>
          <p:nvPr/>
        </p:nvSpPr>
        <p:spPr>
          <a:xfrm>
            <a:off x="1309687" y="4333373"/>
            <a:ext cx="36102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 리뷰 워드 클라우드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BA5F8-A45B-2900-C585-325D6E219B2D}"/>
              </a:ext>
            </a:extLst>
          </p:cNvPr>
          <p:cNvSpPr txBox="1"/>
          <p:nvPr/>
        </p:nvSpPr>
        <p:spPr>
          <a:xfrm>
            <a:off x="1309687" y="4808362"/>
            <a:ext cx="3395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채용 유형별 맞춤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B6113-6298-1659-9903-7A8A46183358}"/>
              </a:ext>
            </a:extLst>
          </p:cNvPr>
          <p:cNvSpPr txBox="1"/>
          <p:nvPr/>
        </p:nvSpPr>
        <p:spPr>
          <a:xfrm>
            <a:off x="799969" y="5746466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FEB57-2024-993A-93C0-42BCD4E70225}"/>
              </a:ext>
            </a:extLst>
          </p:cNvPr>
          <p:cNvSpPr txBox="1"/>
          <p:nvPr/>
        </p:nvSpPr>
        <p:spPr>
          <a:xfrm>
            <a:off x="1309687" y="3400425"/>
            <a:ext cx="3143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채용정보 비교시스템</a:t>
            </a:r>
          </a:p>
        </p:txBody>
      </p:sp>
    </p:spTree>
    <p:extLst>
      <p:ext uri="{BB962C8B-B14F-4D97-AF65-F5344CB8AC3E}">
        <p14:creationId xmlns:p14="http://schemas.microsoft.com/office/powerpoint/2010/main" val="1054452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98136-41E3-1ED6-30BF-05D7D8F486C3}"/>
              </a:ext>
            </a:extLst>
          </p:cNvPr>
          <p:cNvSpPr txBox="1"/>
          <p:nvPr/>
        </p:nvSpPr>
        <p:spPr>
          <a:xfrm>
            <a:off x="1890027" y="2350040"/>
            <a:ext cx="74163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목표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기업의 평가기준의 등급을 </a:t>
            </a:r>
            <a:r>
              <a:rPr lang="ko-KR" altLang="en-US" sz="40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endParaRPr lang="ko-KR" altLang="en-US" dirty="0"/>
          </a:p>
        </p:txBody>
      </p: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131480-9700-B2CE-6BA6-605469F285D0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수집 </a:t>
            </a:r>
            <a:r>
              <a:rPr lang="ko-KR" altLang="en-US" sz="3000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통합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ABCCFE8-14C8-F5A9-E2B5-7D84E3414CBB}"/>
              </a:ext>
            </a:extLst>
          </p:cNvPr>
          <p:cNvGrpSpPr/>
          <p:nvPr/>
        </p:nvGrpSpPr>
        <p:grpSpPr>
          <a:xfrm>
            <a:off x="2013166" y="4290553"/>
            <a:ext cx="838200" cy="1014872"/>
            <a:chOff x="3463295" y="7739568"/>
            <a:chExt cx="1443963" cy="1410569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3ADB9266-952E-7C07-5987-64174C3CF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3295" y="7739568"/>
              <a:ext cx="1443963" cy="141056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BDCC74-F425-24B9-FC22-088A696BFA89}"/>
              </a:ext>
            </a:extLst>
          </p:cNvPr>
          <p:cNvSpPr txBox="1"/>
          <p:nvPr/>
        </p:nvSpPr>
        <p:spPr>
          <a:xfrm>
            <a:off x="2432266" y="4410575"/>
            <a:ext cx="6331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어떤 </a:t>
            </a:r>
            <a:r>
              <a:rPr lang="ko-KR" altLang="en-US" sz="4000" b="1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 정보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필요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45734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ABCCFE8-14C8-F5A9-E2B5-7D84E3414CBB}"/>
              </a:ext>
            </a:extLst>
          </p:cNvPr>
          <p:cNvGrpSpPr/>
          <p:nvPr/>
        </p:nvGrpSpPr>
        <p:grpSpPr>
          <a:xfrm>
            <a:off x="5957887" y="3809727"/>
            <a:ext cx="571500" cy="861774"/>
            <a:chOff x="3463295" y="7739568"/>
            <a:chExt cx="1443963" cy="1410569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3ADB9266-952E-7C07-5987-64174C3CF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3295" y="7739568"/>
              <a:ext cx="1443963" cy="1410569"/>
            </a:xfrm>
            <a:prstGeom prst="rect">
              <a:avLst/>
            </a:prstGeom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2C6937A7-6B88-75BF-A0C6-ABA570830CF7}"/>
              </a:ext>
            </a:extLst>
          </p:cNvPr>
          <p:cNvGrpSpPr/>
          <p:nvPr/>
        </p:nvGrpSpPr>
        <p:grpSpPr>
          <a:xfrm>
            <a:off x="6692874" y="4954537"/>
            <a:ext cx="3585732" cy="1433006"/>
            <a:chOff x="12560182" y="7423616"/>
            <a:chExt cx="3850901" cy="2377259"/>
          </a:xfrm>
        </p:grpSpPr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6ED772D0-CF8D-A486-F2C2-034F85EA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0182" y="7423616"/>
              <a:ext cx="3850901" cy="2377259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165083BD-BFFB-6B31-69F6-428012459187}"/>
              </a:ext>
            </a:extLst>
          </p:cNvPr>
          <p:cNvGrpSpPr/>
          <p:nvPr/>
        </p:nvGrpSpPr>
        <p:grpSpPr>
          <a:xfrm>
            <a:off x="6721113" y="1735659"/>
            <a:ext cx="3530281" cy="1497939"/>
            <a:chOff x="12560182" y="4023842"/>
            <a:chExt cx="3850901" cy="2377259"/>
          </a:xfrm>
        </p:grpSpPr>
        <p:pic>
          <p:nvPicPr>
            <p:cNvPr id="24" name="Object 20">
              <a:extLst>
                <a:ext uri="{FF2B5EF4-FFF2-40B4-BE49-F238E27FC236}">
                  <a16:creationId xmlns:a16="http://schemas.microsoft.com/office/drawing/2014/main" id="{2CA2E3B0-0230-D414-ECC6-E7720EEF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0182" y="4023842"/>
              <a:ext cx="3850901" cy="2377259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DC276894-94B2-E7A4-EB71-9C54427B5CE1}"/>
              </a:ext>
            </a:extLst>
          </p:cNvPr>
          <p:cNvSpPr txBox="1"/>
          <p:nvPr/>
        </p:nvSpPr>
        <p:spPr>
          <a:xfrm>
            <a:off x="6662379" y="5117042"/>
            <a:ext cx="358573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사업장명, 직원수, 임금, 소재지, 부채비율, 총자산순이익율, 조직문화, 워라밸 등 </a:t>
            </a:r>
          </a:p>
          <a:p>
            <a:pPr algn="ctr"/>
            <a:r>
              <a:rPr lang="en-US" sz="22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기업의 평가지표와 관련된 변수들</a:t>
            </a:r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E6D327F6-14A9-B866-7C49-3938A129F344}"/>
              </a:ext>
            </a:extLst>
          </p:cNvPr>
          <p:cNvSpPr txBox="1"/>
          <p:nvPr/>
        </p:nvSpPr>
        <p:spPr>
          <a:xfrm>
            <a:off x="6822394" y="1928624"/>
            <a:ext cx="34290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업종, 규모, 전체임금총액, 질병사망자, 사고사망자, 사망만인율, 사고재해자, 질병재해자, 천인율</a:t>
            </a:r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A2DAEF19-267C-7426-7715-920FB721BF03}"/>
              </a:ext>
            </a:extLst>
          </p:cNvPr>
          <p:cNvGrpSpPr/>
          <p:nvPr/>
        </p:nvGrpSpPr>
        <p:grpSpPr>
          <a:xfrm>
            <a:off x="1209008" y="6126063"/>
            <a:ext cx="1282494" cy="778864"/>
            <a:chOff x="9683292" y="3411812"/>
            <a:chExt cx="4593122" cy="1580750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3DECE465-2145-1F56-9C33-9AD48AFD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3292" y="3411812"/>
              <a:ext cx="4593122" cy="1580750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70C7F679-F6B3-4829-E79F-62E9FBC98075}"/>
              </a:ext>
            </a:extLst>
          </p:cNvPr>
          <p:cNvGrpSpPr/>
          <p:nvPr/>
        </p:nvGrpSpPr>
        <p:grpSpPr>
          <a:xfrm>
            <a:off x="2920677" y="6103128"/>
            <a:ext cx="846818" cy="853768"/>
            <a:chOff x="11051855" y="5844588"/>
            <a:chExt cx="1855997" cy="1868538"/>
          </a:xfrm>
        </p:grpSpPr>
        <p:pic>
          <p:nvPicPr>
            <p:cNvPr id="29" name="Object 18">
              <a:extLst>
                <a:ext uri="{FF2B5EF4-FFF2-40B4-BE49-F238E27FC236}">
                  <a16:creationId xmlns:a16="http://schemas.microsoft.com/office/drawing/2014/main" id="{C560D8ED-2F32-2B45-0C28-B5841FD62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1855" y="5844588"/>
              <a:ext cx="1855997" cy="1868538"/>
            </a:xfrm>
            <a:prstGeom prst="rect">
              <a:avLst/>
            </a:prstGeom>
          </p:spPr>
        </p:pic>
      </p:grp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D4CB85B0-403B-4AE2-6B9B-DA659E6D0352}"/>
              </a:ext>
            </a:extLst>
          </p:cNvPr>
          <p:cNvGrpSpPr/>
          <p:nvPr/>
        </p:nvGrpSpPr>
        <p:grpSpPr>
          <a:xfrm>
            <a:off x="4196670" y="6103128"/>
            <a:ext cx="1316923" cy="808315"/>
            <a:chOff x="9683292" y="8214170"/>
            <a:chExt cx="4854734" cy="1621481"/>
          </a:xfrm>
        </p:grpSpPr>
        <p:pic>
          <p:nvPicPr>
            <p:cNvPr id="31" name="Object 21">
              <a:extLst>
                <a:ext uri="{FF2B5EF4-FFF2-40B4-BE49-F238E27FC236}">
                  <a16:creationId xmlns:a16="http://schemas.microsoft.com/office/drawing/2014/main" id="{33BA2FED-ABAE-355F-E452-6359C006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3292" y="8214170"/>
              <a:ext cx="4854734" cy="1621481"/>
            </a:xfrm>
            <a:prstGeom prst="rect">
              <a:avLst/>
            </a:prstGeom>
          </p:spPr>
        </p:pic>
      </p:grpSp>
      <p:sp>
        <p:nvSpPr>
          <p:cNvPr id="32" name="Object 25">
            <a:extLst>
              <a:ext uri="{FF2B5EF4-FFF2-40B4-BE49-F238E27FC236}">
                <a16:creationId xmlns:a16="http://schemas.microsoft.com/office/drawing/2014/main" id="{A55BAD32-4570-4AF9-E650-2BAB24C5900C}"/>
              </a:ext>
            </a:extLst>
          </p:cNvPr>
          <p:cNvSpPr txBox="1"/>
          <p:nvPr/>
        </p:nvSpPr>
        <p:spPr>
          <a:xfrm>
            <a:off x="-183725" y="2734455"/>
            <a:ext cx="6394676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AutoNum type="arabicParenBoth"/>
            </a:pP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산업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_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규모별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_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임금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_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및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_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근로시간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BM HANNA Air" pitchFamily="34" charset="0"/>
              </a:rPr>
              <a:t>..csv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산업중분류별규모별사고사망자수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산업중분류별규모별질병사망자수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산업중분류별규모별사망만인율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산업중분류별규모별사고재해자수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산업중분류별규모별질병재해자수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한국산업안전보건공단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산업중분류별규모별천인율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</a:p>
          <a:p>
            <a:pPr marL="457200" indent="-457200" algn="ctr">
              <a:buAutoNum type="arabicParenBoth"/>
            </a:pPr>
            <a:r>
              <a:rPr 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2022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고용노동부 선정 강소기업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_(</a:t>
            </a:r>
            <a:r>
              <a:rPr lang="ko-KR" altLang="en-US" sz="2000" kern="0" spc="-3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워크넷팀</a:t>
            </a:r>
            <a:r>
              <a:rPr lang="ko-KR" altLang="en-US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제공</a:t>
            </a:r>
            <a:r>
              <a:rPr lang="en-US" altLang="ko-KR" sz="2000" kern="0" spc="-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)V2..csv</a:t>
            </a:r>
            <a:endParaRPr 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038B8F-07DC-175E-EA48-3903B7B5BB13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수집 </a:t>
            </a:r>
            <a:r>
              <a:rPr lang="ko-KR" altLang="en-US" sz="3000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33C07-B161-0AFA-C16F-4BC07AAE94ED}"/>
              </a:ext>
            </a:extLst>
          </p:cNvPr>
          <p:cNvSpPr txBox="1"/>
          <p:nvPr/>
        </p:nvSpPr>
        <p:spPr>
          <a:xfrm>
            <a:off x="6633021" y="1133743"/>
            <a:ext cx="37064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 :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업종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규모별 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BE0BC3-2713-1C85-8FDF-7E4E5225BAB9}"/>
              </a:ext>
            </a:extLst>
          </p:cNvPr>
          <p:cNvSpPr txBox="1"/>
          <p:nvPr/>
        </p:nvSpPr>
        <p:spPr>
          <a:xfrm>
            <a:off x="6990637" y="4178184"/>
            <a:ext cx="3092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 </a:t>
            </a:r>
            <a:r>
              <a:rPr lang="en-US" altLang="ko-KR"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강소기업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CCF96-68B6-6E2D-02B1-E81D5AC64564}"/>
              </a:ext>
            </a:extLst>
          </p:cNvPr>
          <p:cNvSpPr txBox="1"/>
          <p:nvPr/>
        </p:nvSpPr>
        <p:spPr>
          <a:xfrm>
            <a:off x="323178" y="630723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출처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B9E83-8C64-1CEA-5307-E11294402438}"/>
              </a:ext>
            </a:extLst>
          </p:cNvPr>
          <p:cNvSpPr txBox="1"/>
          <p:nvPr/>
        </p:nvSpPr>
        <p:spPr>
          <a:xfrm>
            <a:off x="7812175" y="458520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500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 기업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46562-260B-3B0A-91FE-B72DAB4557AB}"/>
              </a:ext>
            </a:extLst>
          </p:cNvPr>
          <p:cNvSpPr txBox="1"/>
          <p:nvPr/>
        </p:nvSpPr>
        <p:spPr>
          <a:xfrm>
            <a:off x="1961893" y="1873741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활용된 데이터셋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6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AB1C6-ED26-1A5C-EBE6-8A41479408D1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sz="3000" dirty="0" err="1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2A6BE-A552-A308-1856-43009772B51B}"/>
              </a:ext>
            </a:extLst>
          </p:cNvPr>
          <p:cNvSpPr txBox="1"/>
          <p:nvPr/>
        </p:nvSpPr>
        <p:spPr>
          <a:xfrm>
            <a:off x="1732553" y="2046121"/>
            <a:ext cx="7231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데이터를 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가공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변환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축소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제거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통합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하는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ECAEF-7FBC-3271-BEA2-3010B24EFD12}"/>
              </a:ext>
            </a:extLst>
          </p:cNvPr>
          <p:cNvSpPr txBox="1"/>
          <p:nvPr/>
        </p:nvSpPr>
        <p:spPr>
          <a:xfrm>
            <a:off x="4165911" y="3152887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파생 변수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E4ED7-1CCB-AD17-FC04-B7A76585A36B}"/>
              </a:ext>
            </a:extLst>
          </p:cNvPr>
          <p:cNvSpPr txBox="1"/>
          <p:nvPr/>
        </p:nvSpPr>
        <p:spPr>
          <a:xfrm>
            <a:off x="3203788" y="4259653"/>
            <a:ext cx="42889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결측치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(Missing Value) 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89A85-4B91-BAD4-A15E-94ACA1F404A7}"/>
              </a:ext>
            </a:extLst>
          </p:cNvPr>
          <p:cNvSpPr txBox="1"/>
          <p:nvPr/>
        </p:nvSpPr>
        <p:spPr>
          <a:xfrm>
            <a:off x="3728001" y="5366419"/>
            <a:ext cx="3240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이상치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(Outlier) 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219021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1DC1D4-704B-06A5-E16E-054D63E45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86" y="1591295"/>
            <a:ext cx="10140599" cy="50803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B8AF0E-FA63-188B-2B6D-B2EDCC14DBDB}"/>
              </a:ext>
            </a:extLst>
          </p:cNvPr>
          <p:cNvSpPr/>
          <p:nvPr/>
        </p:nvSpPr>
        <p:spPr>
          <a:xfrm>
            <a:off x="304973" y="1599934"/>
            <a:ext cx="10113612" cy="430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20771-D284-85CF-81DD-6F83271F4D46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sz="3000" dirty="0" err="1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F9C4A-D023-E535-C285-ABB9E88BF5AE}"/>
              </a:ext>
            </a:extLst>
          </p:cNvPr>
          <p:cNvSpPr txBox="1"/>
          <p:nvPr/>
        </p:nvSpPr>
        <p:spPr>
          <a:xfrm>
            <a:off x="3676192" y="1109922"/>
            <a:ext cx="32640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 </a:t>
            </a:r>
            <a:r>
              <a:rPr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최종 통합된 데이터셋 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</a:t>
            </a:r>
            <a:endParaRPr lang="ko-KR" altLang="en-US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48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7">
            <a:extLst>
              <a:ext uri="{FF2B5EF4-FFF2-40B4-BE49-F238E27FC236}">
                <a16:creationId xmlns:a16="http://schemas.microsoft.com/office/drawing/2014/main" id="{1809EFD4-3623-21AB-9DB9-089D7543D4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06817" y="1902727"/>
            <a:ext cx="11152335" cy="45201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31E42222-F0F7-AA4F-2E44-32126847CC92}"/>
              </a:ext>
            </a:extLst>
          </p:cNvPr>
          <p:cNvGrpSpPr/>
          <p:nvPr/>
        </p:nvGrpSpPr>
        <p:grpSpPr>
          <a:xfrm>
            <a:off x="6006806" y="3336337"/>
            <a:ext cx="1411976" cy="1667119"/>
            <a:chOff x="11010929" y="6322111"/>
            <a:chExt cx="2185834" cy="2185834"/>
          </a:xfrm>
        </p:grpSpPr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016ACE67-88E6-090B-0EFB-9DBF4367E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0929" y="6322111"/>
              <a:ext cx="2185834" cy="2185834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FE06D2B4-9AF1-9C87-FCE4-6665FED3B5E1}"/>
              </a:ext>
            </a:extLst>
          </p:cNvPr>
          <p:cNvGrpSpPr/>
          <p:nvPr/>
        </p:nvGrpSpPr>
        <p:grpSpPr>
          <a:xfrm>
            <a:off x="7785048" y="3744541"/>
            <a:ext cx="765668" cy="850709"/>
            <a:chOff x="13840149" y="6680171"/>
            <a:chExt cx="1534316" cy="1498832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8D43DDB4-640A-C112-ADFF-9621C49C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40149" y="6680171"/>
              <a:ext cx="1534316" cy="1498832"/>
            </a:xfrm>
            <a:prstGeom prst="rect">
              <a:avLst/>
            </a:prstGeom>
          </p:spPr>
        </p:pic>
      </p:grp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8572D85B-5195-397D-ACE7-9EFCFFFBD188}"/>
              </a:ext>
            </a:extLst>
          </p:cNvPr>
          <p:cNvGrpSpPr/>
          <p:nvPr/>
        </p:nvGrpSpPr>
        <p:grpSpPr>
          <a:xfrm>
            <a:off x="8965511" y="3324225"/>
            <a:ext cx="1411976" cy="1677194"/>
            <a:chOff x="15880700" y="6322111"/>
            <a:chExt cx="2185834" cy="2185834"/>
          </a:xfrm>
        </p:grpSpPr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78871489-5534-ECDC-E957-E90E5E319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80700" y="6322111"/>
              <a:ext cx="2185834" cy="2185834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12406E8-7A55-09CC-FD48-9379CE48E799}"/>
              </a:ext>
            </a:extLst>
          </p:cNvPr>
          <p:cNvSpPr/>
          <p:nvPr/>
        </p:nvSpPr>
        <p:spPr>
          <a:xfrm>
            <a:off x="2833687" y="1902727"/>
            <a:ext cx="609600" cy="328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89FD6-D5C6-6317-AEC9-96FC222DC579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sz="3000" dirty="0" err="1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라밸링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99F77-4AE5-D296-1E62-B1AB42676D42}"/>
              </a:ext>
            </a:extLst>
          </p:cNvPr>
          <p:cNvSpPr txBox="1"/>
          <p:nvPr/>
        </p:nvSpPr>
        <p:spPr>
          <a:xfrm>
            <a:off x="5772774" y="2010178"/>
            <a:ext cx="4884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추후 모델링을 위해 필요한 </a:t>
            </a:r>
            <a:r>
              <a:rPr lang="ko-KR" altLang="en-US" sz="2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 평가 자료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585DC-49C1-ACAF-1625-E86A2955AD4C}"/>
              </a:ext>
            </a:extLst>
          </p:cNvPr>
          <p:cNvSpPr txBox="1"/>
          <p:nvPr/>
        </p:nvSpPr>
        <p:spPr>
          <a:xfrm>
            <a:off x="7286809" y="2671057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기업의 </a:t>
            </a:r>
            <a:r>
              <a:rPr lang="ko-KR" altLang="en-US" sz="2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등급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형성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71D8F-AED3-89AD-6E60-1CC330A380C0}"/>
              </a:ext>
            </a:extLst>
          </p:cNvPr>
          <p:cNvSpPr txBox="1"/>
          <p:nvPr/>
        </p:nvSpPr>
        <p:spPr>
          <a:xfrm>
            <a:off x="6227224" y="5424454"/>
            <a:ext cx="3975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K-Means Method</a:t>
            </a:r>
            <a:endParaRPr lang="ko-KR" altLang="en-US" sz="4000" dirty="0">
              <a:solidFill>
                <a:srgbClr val="0070C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C18A-8F46-C409-9ACF-7B276315016E}"/>
              </a:ext>
            </a:extLst>
          </p:cNvPr>
          <p:cNvSpPr txBox="1"/>
          <p:nvPr/>
        </p:nvSpPr>
        <p:spPr>
          <a:xfrm>
            <a:off x="9133236" y="3791626"/>
            <a:ext cx="1244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평가지표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 생성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07C44-3D48-F4D1-DAD5-50EC0F387061}"/>
              </a:ext>
            </a:extLst>
          </p:cNvPr>
          <p:cNvSpPr txBox="1"/>
          <p:nvPr/>
        </p:nvSpPr>
        <p:spPr>
          <a:xfrm>
            <a:off x="6109972" y="3689863"/>
            <a:ext cx="1260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데이터셋의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변수들을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기반으로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..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518413-5314-B3C1-1DD7-AE245D9594FE}"/>
              </a:ext>
            </a:extLst>
          </p:cNvPr>
          <p:cNvSpPr/>
          <p:nvPr/>
        </p:nvSpPr>
        <p:spPr>
          <a:xfrm>
            <a:off x="1157287" y="1904906"/>
            <a:ext cx="533400" cy="32830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60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68E4BD-4D9D-5AE0-4680-DD624807C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7" y="1647825"/>
            <a:ext cx="7323881" cy="4686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A1E01A-31AE-C417-BA47-89AE201D4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286" y="1800226"/>
            <a:ext cx="990601" cy="258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6A9C77-BDF1-3D38-A50F-A072E010173B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sz="3000" dirty="0" err="1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라밸링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B33C7-4582-C989-AF24-F4220F752995}"/>
              </a:ext>
            </a:extLst>
          </p:cNvPr>
          <p:cNvSpPr txBox="1"/>
          <p:nvPr/>
        </p:nvSpPr>
        <p:spPr>
          <a:xfrm>
            <a:off x="8777287" y="2436507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 : </a:t>
            </a:r>
            <a:r>
              <a:rPr lang="ko-KR" altLang="en-US" sz="4000" dirty="0">
                <a:solidFill>
                  <a:srgbClr val="00B05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  <a:endParaRPr lang="en-US" altLang="ko-KR" sz="4000" dirty="0">
              <a:solidFill>
                <a:srgbClr val="00B05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DB7D1-38FF-2BAF-8A2D-4EA6BFF1C142}"/>
              </a:ext>
            </a:extLst>
          </p:cNvPr>
          <p:cNvSpPr txBox="1"/>
          <p:nvPr/>
        </p:nvSpPr>
        <p:spPr>
          <a:xfrm>
            <a:off x="8871944" y="3025749"/>
            <a:ext cx="16820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 : </a:t>
            </a:r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EB998-88B8-9F6E-DB18-F6E93D38C91D}"/>
              </a:ext>
            </a:extLst>
          </p:cNvPr>
          <p:cNvSpPr txBox="1"/>
          <p:nvPr/>
        </p:nvSpPr>
        <p:spPr>
          <a:xfrm>
            <a:off x="8777287" y="3656691"/>
            <a:ext cx="146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 : </a:t>
            </a:r>
            <a:r>
              <a:rPr lang="ko-KR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</a:t>
            </a:r>
          </a:p>
        </p:txBody>
      </p:sp>
    </p:spTree>
    <p:extLst>
      <p:ext uri="{BB962C8B-B14F-4D97-AF65-F5344CB8AC3E}">
        <p14:creationId xmlns:p14="http://schemas.microsoft.com/office/powerpoint/2010/main" val="6499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64298E3-68A4-BA78-24E2-7AC4FC10B1C4}"/>
              </a:ext>
            </a:extLst>
          </p:cNvPr>
          <p:cNvGrpSpPr/>
          <p:nvPr/>
        </p:nvGrpSpPr>
        <p:grpSpPr>
          <a:xfrm>
            <a:off x="319087" y="1594534"/>
            <a:ext cx="5181600" cy="5280339"/>
            <a:chOff x="867676" y="3488741"/>
            <a:chExt cx="5920517" cy="6171429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FCB0F6CA-4A40-B5FB-E006-2CA07787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676" y="3488741"/>
              <a:ext cx="5920517" cy="6171429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0FA13DD8-73B9-F9EE-2A3D-9424202704A9}"/>
              </a:ext>
            </a:extLst>
          </p:cNvPr>
          <p:cNvSpPr txBox="1"/>
          <p:nvPr/>
        </p:nvSpPr>
        <p:spPr>
          <a:xfrm>
            <a:off x="2311861" y="2539316"/>
            <a:ext cx="116764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머신러닝</a:t>
            </a:r>
            <a:r>
              <a:rPr lang="ko-KR" altLang="en-US" sz="4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기법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활용</a:t>
            </a:r>
            <a:endParaRPr 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445FB-314C-2E19-166C-042DCBC51B3E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4C577-F314-06AF-934D-AC9AB5459956}"/>
              </a:ext>
            </a:extLst>
          </p:cNvPr>
          <p:cNvSpPr txBox="1"/>
          <p:nvPr/>
        </p:nvSpPr>
        <p:spPr>
          <a:xfrm>
            <a:off x="5653087" y="4630150"/>
            <a:ext cx="49215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기업 데이터 </a:t>
            </a:r>
            <a:r>
              <a:rPr lang="ko-KR" altLang="en-US" sz="2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시</a:t>
            </a:r>
            <a:endParaRPr lang="en-US" altLang="ko-KR" sz="2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기업의 </a:t>
            </a:r>
            <a:r>
              <a:rPr lang="ko-KR" altLang="en-US" sz="23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등급을 예측</a:t>
            </a:r>
            <a:r>
              <a:rPr lang="ko-KR" altLang="en-US" sz="2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해주는 기능 수행</a:t>
            </a:r>
          </a:p>
        </p:txBody>
      </p:sp>
    </p:spTree>
    <p:extLst>
      <p:ext uri="{BB962C8B-B14F-4D97-AF65-F5344CB8AC3E}">
        <p14:creationId xmlns:p14="http://schemas.microsoft.com/office/powerpoint/2010/main" val="54170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4076527-3ABB-2D52-2BB8-FD93BBCC1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2B907E95-7E26-568D-DD9A-20879D13D4FA}"/>
              </a:ext>
            </a:extLst>
          </p:cNvPr>
          <p:cNvGrpSpPr/>
          <p:nvPr/>
        </p:nvGrpSpPr>
        <p:grpSpPr>
          <a:xfrm>
            <a:off x="258599" y="2333625"/>
            <a:ext cx="3437689" cy="4038599"/>
            <a:chOff x="704049" y="4255921"/>
            <a:chExt cx="6084145" cy="5609422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D02280C8-AF4F-D50F-30AB-83E0649C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049" y="4255921"/>
              <a:ext cx="6084145" cy="5609422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1D21AB5F-EA6E-DA3D-FA22-481EFFD2F51D}"/>
              </a:ext>
            </a:extLst>
          </p:cNvPr>
          <p:cNvGrpSpPr/>
          <p:nvPr/>
        </p:nvGrpSpPr>
        <p:grpSpPr>
          <a:xfrm>
            <a:off x="8368628" y="2307419"/>
            <a:ext cx="2066000" cy="4039200"/>
            <a:chOff x="13765721" y="4255921"/>
            <a:chExt cx="3922378" cy="5609422"/>
          </a:xfrm>
        </p:grpSpPr>
        <p:pic>
          <p:nvPicPr>
            <p:cNvPr id="17" name="Object 10">
              <a:extLst>
                <a:ext uri="{FF2B5EF4-FFF2-40B4-BE49-F238E27FC236}">
                  <a16:creationId xmlns:a16="http://schemas.microsoft.com/office/drawing/2014/main" id="{543E8D59-0A32-838E-0942-E611771C9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5721" y="4255921"/>
              <a:ext cx="3922378" cy="5609422"/>
            </a:xfrm>
            <a:prstGeom prst="rect">
              <a:avLst/>
            </a:prstGeom>
          </p:spPr>
        </p:pic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1B159054-1B0A-C04F-8916-FFEE9CB363FE}"/>
              </a:ext>
            </a:extLst>
          </p:cNvPr>
          <p:cNvGrpSpPr/>
          <p:nvPr/>
        </p:nvGrpSpPr>
        <p:grpSpPr>
          <a:xfrm>
            <a:off x="7701900" y="3969330"/>
            <a:ext cx="441319" cy="575366"/>
            <a:chOff x="12974749" y="6738796"/>
            <a:chExt cx="658911" cy="643672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05E43758-370E-CA0F-E911-17B131B4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74749" y="6738796"/>
              <a:ext cx="658911" cy="643672"/>
            </a:xfrm>
            <a:prstGeom prst="rect">
              <a:avLst/>
            </a:prstGeom>
          </p:spPr>
        </p:pic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3ACD604B-19F0-F867-10E6-2B9C4067700D}"/>
              </a:ext>
            </a:extLst>
          </p:cNvPr>
          <p:cNvSpPr txBox="1"/>
          <p:nvPr/>
        </p:nvSpPr>
        <p:spPr>
          <a:xfrm>
            <a:off x="-1617602" y="1675686"/>
            <a:ext cx="697728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INPUT(</a:t>
            </a:r>
            <a:r>
              <a:rPr lang="ko-KR" altLang="en-US" sz="2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입력값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en-US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3AC73784-F0DE-FDE4-C4C1-08C20958323C}"/>
              </a:ext>
            </a:extLst>
          </p:cNvPr>
          <p:cNvGrpSpPr/>
          <p:nvPr/>
        </p:nvGrpSpPr>
        <p:grpSpPr>
          <a:xfrm>
            <a:off x="4444159" y="2982369"/>
            <a:ext cx="2994398" cy="2741109"/>
            <a:chOff x="7922212" y="6010862"/>
            <a:chExt cx="4813735" cy="3554198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92DD7C9B-9418-CE46-19A9-7A311B64C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212" y="6010862"/>
              <a:ext cx="4813735" cy="3554198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5446F0D0-BBC0-6220-B88E-05F31A9E88A4}"/>
              </a:ext>
            </a:extLst>
          </p:cNvPr>
          <p:cNvGrpSpPr/>
          <p:nvPr/>
        </p:nvGrpSpPr>
        <p:grpSpPr>
          <a:xfrm>
            <a:off x="3849564" y="3969330"/>
            <a:ext cx="441319" cy="575366"/>
            <a:chOff x="6982405" y="6753355"/>
            <a:chExt cx="658911" cy="643672"/>
          </a:xfrm>
        </p:grpSpPr>
        <p:pic>
          <p:nvPicPr>
            <p:cNvPr id="25" name="Object 21">
              <a:extLst>
                <a:ext uri="{FF2B5EF4-FFF2-40B4-BE49-F238E27FC236}">
                  <a16:creationId xmlns:a16="http://schemas.microsoft.com/office/drawing/2014/main" id="{494BBD2F-298D-60F4-B6FE-64E0B927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405" y="6753355"/>
              <a:ext cx="658911" cy="64367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2353DD-E9ED-1995-60EB-FBB408938D47}"/>
              </a:ext>
            </a:extLst>
          </p:cNvPr>
          <p:cNvSpPr txBox="1"/>
          <p:nvPr/>
        </p:nvSpPr>
        <p:spPr>
          <a:xfrm>
            <a:off x="692831" y="368505"/>
            <a:ext cx="328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모델링</a:t>
            </a: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5E942402-4961-01ED-D718-1D9DA4CAA199}"/>
              </a:ext>
            </a:extLst>
          </p:cNvPr>
          <p:cNvSpPr txBox="1"/>
          <p:nvPr/>
        </p:nvSpPr>
        <p:spPr>
          <a:xfrm>
            <a:off x="2478260" y="1675686"/>
            <a:ext cx="697728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Random Forest </a:t>
            </a:r>
            <a:r>
              <a:rPr lang="ko-KR" altLang="en-US" sz="25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</a:t>
            </a:r>
            <a:endParaRPr lang="en-US" sz="25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5BE7D3DE-84C2-46FD-B611-E869EF51B8E0}"/>
              </a:ext>
            </a:extLst>
          </p:cNvPr>
          <p:cNvSpPr txBox="1"/>
          <p:nvPr/>
        </p:nvSpPr>
        <p:spPr>
          <a:xfrm>
            <a:off x="5912988" y="1675686"/>
            <a:ext cx="697728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OUTPUT(</a:t>
            </a:r>
            <a:r>
              <a:rPr lang="ko-KR" altLang="en-US" sz="2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출력값</a:t>
            </a:r>
            <a:r>
              <a:rPr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en-US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81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EC49692-A33F-BA65-2EDF-AF626DEF7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A443F-7B68-31B7-2FE4-6E42F17D7E97}"/>
              </a:ext>
            </a:extLst>
          </p:cNvPr>
          <p:cNvSpPr txBox="1"/>
          <p:nvPr/>
        </p:nvSpPr>
        <p:spPr>
          <a:xfrm>
            <a:off x="1402648" y="316908"/>
            <a:ext cx="1226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시스템에 적용된 </a:t>
            </a:r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E3E806-41E6-8F28-6183-5620B7860424}"/>
              </a:ext>
            </a:extLst>
          </p:cNvPr>
          <p:cNvGrpSpPr/>
          <p:nvPr/>
        </p:nvGrpSpPr>
        <p:grpSpPr>
          <a:xfrm>
            <a:off x="1423987" y="1011837"/>
            <a:ext cx="7848600" cy="6539261"/>
            <a:chOff x="1854437" y="1303981"/>
            <a:chExt cx="6392184" cy="495394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0F56139A-CB8F-968E-3B9E-82274223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437" y="1303981"/>
              <a:ext cx="6392184" cy="495394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FA6AD8C-054F-7B6F-3C0C-E3AAA95288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1680690"/>
            <a:ext cx="754380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32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242887" y="2425861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 </a:t>
            </a:r>
            <a:r>
              <a:rPr lang="en-US" altLang="ko-KR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90487" y="2949819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기준별</a:t>
            </a:r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가중치를 이용한</a:t>
            </a:r>
            <a:endParaRPr lang="en-US" altLang="ko-KR" sz="9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조건부 검색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5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8D2E50EC-4ACB-833E-DB48-DBADF3BFAF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5487" y="657225"/>
          <a:ext cx="4191000" cy="598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324240" imgH="4743360" progId="PBrush">
                  <p:embed/>
                </p:oleObj>
              </mc:Choice>
              <mc:Fallback>
                <p:oleObj name="Bitmap Image" r:id="rId6" imgW="3324240" imgH="47433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8D2E50EC-4ACB-833E-DB48-DBADF3BFAF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5487" y="657225"/>
                        <a:ext cx="4191000" cy="598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15C6B64-353F-A679-47A4-F49C37F5B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11229"/>
              </p:ext>
            </p:extLst>
          </p:nvPr>
        </p:nvGraphicFramePr>
        <p:xfrm>
          <a:off x="1520849" y="4276601"/>
          <a:ext cx="3038475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038400" imgH="2543040" progId="PBrush">
                  <p:embed/>
                </p:oleObj>
              </mc:Choice>
              <mc:Fallback>
                <p:oleObj name="Bitmap Image" r:id="rId8" imgW="3038400" imgH="254304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315C6B64-353F-A679-47A4-F49C37F5B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0849" y="4276601"/>
                        <a:ext cx="3038475" cy="254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81EA5B5-4D74-1A64-54FD-D4615AC0C053}"/>
              </a:ext>
            </a:extLst>
          </p:cNvPr>
          <p:cNvSpPr txBox="1"/>
          <p:nvPr/>
        </p:nvSpPr>
        <p:spPr>
          <a:xfrm>
            <a:off x="2326589" y="6542777"/>
            <a:ext cx="1426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</a:t>
            </a:r>
          </a:p>
        </p:txBody>
      </p:sp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63662D69-66B8-2787-0B83-6FCF1E1A39C1}"/>
              </a:ext>
            </a:extLst>
          </p:cNvPr>
          <p:cNvSpPr/>
          <p:nvPr/>
        </p:nvSpPr>
        <p:spPr>
          <a:xfrm>
            <a:off x="446651" y="2608385"/>
            <a:ext cx="1805866" cy="1516590"/>
          </a:xfrm>
          <a:prstGeom prst="cloudCallout">
            <a:avLst>
              <a:gd name="adj1" fmla="val 48303"/>
              <a:gd name="adj2" fmla="val 781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생각 풍선: 구름 모양 15">
            <a:extLst>
              <a:ext uri="{FF2B5EF4-FFF2-40B4-BE49-F238E27FC236}">
                <a16:creationId xmlns:a16="http://schemas.microsoft.com/office/drawing/2014/main" id="{0681CFE8-8B15-2011-70EC-432662F6EAD2}"/>
              </a:ext>
            </a:extLst>
          </p:cNvPr>
          <p:cNvSpPr/>
          <p:nvPr/>
        </p:nvSpPr>
        <p:spPr>
          <a:xfrm>
            <a:off x="3542421" y="2608385"/>
            <a:ext cx="1805866" cy="1516590"/>
          </a:xfrm>
          <a:prstGeom prst="cloudCallout">
            <a:avLst>
              <a:gd name="adj1" fmla="val -50046"/>
              <a:gd name="adj2" fmla="val 804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C0E07BED-EC28-C27A-B984-B76276C6822E}"/>
              </a:ext>
            </a:extLst>
          </p:cNvPr>
          <p:cNvSpPr/>
          <p:nvPr/>
        </p:nvSpPr>
        <p:spPr>
          <a:xfrm>
            <a:off x="1987026" y="1038225"/>
            <a:ext cx="1805866" cy="1516590"/>
          </a:xfrm>
          <a:prstGeom prst="cloudCallout">
            <a:avLst>
              <a:gd name="adj1" fmla="val 1563"/>
              <a:gd name="adj2" fmla="val 134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3B3C4-10D4-F52C-3E94-F4E2AEAB9EA9}"/>
              </a:ext>
            </a:extLst>
          </p:cNvPr>
          <p:cNvSpPr txBox="1"/>
          <p:nvPr/>
        </p:nvSpPr>
        <p:spPr>
          <a:xfrm>
            <a:off x="668147" y="3128153"/>
            <a:ext cx="136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낮은 임금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C43C3-00B0-CF38-3C39-59D2E4B48357}"/>
              </a:ext>
            </a:extLst>
          </p:cNvPr>
          <p:cNvSpPr txBox="1"/>
          <p:nvPr/>
        </p:nvSpPr>
        <p:spPr>
          <a:xfrm>
            <a:off x="3653148" y="3128152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열악한 환경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2083C-9078-5ECE-710A-D2AF47E92272}"/>
              </a:ext>
            </a:extLst>
          </p:cNvPr>
          <p:cNvSpPr txBox="1"/>
          <p:nvPr/>
        </p:nvSpPr>
        <p:spPr>
          <a:xfrm>
            <a:off x="2126769" y="1386951"/>
            <a:ext cx="1526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불안한</a:t>
            </a:r>
            <a:endParaRPr lang="en-US" altLang="ko-KR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고용안정성</a:t>
            </a:r>
            <a:r>
              <a:rPr lang="en-US" altLang="ko-KR" sz="2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E3BF4-10AE-544E-EA55-656FF0743B50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5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3" name="그래픽 2" descr="건물 윤곽선">
            <a:extLst>
              <a:ext uri="{FF2B5EF4-FFF2-40B4-BE49-F238E27FC236}">
                <a16:creationId xmlns:a16="http://schemas.microsoft.com/office/drawing/2014/main" id="{5F423057-1C2D-87F1-480E-B563D5336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739" y="1544293"/>
            <a:ext cx="3344193" cy="3344193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EC8E5BF-1219-D103-5A0F-3EDCA8EAD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C0467-B94B-440C-CEE3-6788F2433C5A}"/>
              </a:ext>
            </a:extLst>
          </p:cNvPr>
          <p:cNvSpPr txBox="1"/>
          <p:nvPr/>
        </p:nvSpPr>
        <p:spPr>
          <a:xfrm>
            <a:off x="570100" y="5494005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 기업에 대한</a:t>
            </a:r>
            <a:endParaRPr lang="en-US" altLang="ko-KR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13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가지 기준의 평가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B5161B-6F36-DF15-EFBB-6CE236F4EE61}"/>
              </a:ext>
            </a:extLst>
          </p:cNvPr>
          <p:cNvCxnSpPr>
            <a:cxnSpLocks/>
          </p:cNvCxnSpPr>
          <p:nvPr/>
        </p:nvCxnSpPr>
        <p:spPr>
          <a:xfrm>
            <a:off x="4473409" y="4314825"/>
            <a:ext cx="1092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DB3E75-129F-B6F7-E73C-0ACF46E70F2D}"/>
              </a:ext>
            </a:extLst>
          </p:cNvPr>
          <p:cNvSpPr txBox="1"/>
          <p:nvPr/>
        </p:nvSpPr>
        <p:spPr>
          <a:xfrm>
            <a:off x="4635687" y="3781425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4DEBB5-0548-17E7-8898-F8362807722E}"/>
              </a:ext>
            </a:extLst>
          </p:cNvPr>
          <p:cNvGrpSpPr/>
          <p:nvPr/>
        </p:nvGrpSpPr>
        <p:grpSpPr>
          <a:xfrm>
            <a:off x="5528597" y="1176648"/>
            <a:ext cx="5070287" cy="577606"/>
            <a:chOff x="2941893" y="1217647"/>
            <a:chExt cx="4537143" cy="552744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3A4493FF-EA7E-35F8-D9C6-2B3F9315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893" y="1217647"/>
              <a:ext cx="4537143" cy="55274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F2ECF4-C590-5933-6097-CF966843D65C}"/>
              </a:ext>
            </a:extLst>
          </p:cNvPr>
          <p:cNvGrpSpPr/>
          <p:nvPr/>
        </p:nvGrpSpPr>
        <p:grpSpPr>
          <a:xfrm>
            <a:off x="6202095" y="2155094"/>
            <a:ext cx="4537143" cy="4213871"/>
            <a:chOff x="3461020" y="2130137"/>
            <a:chExt cx="4537143" cy="4213871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17744513-7924-9AE2-3064-6C6F584C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1020" y="2130137"/>
              <a:ext cx="4537143" cy="421387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FC08DF-784A-8086-012B-A675F9C3DFCC}"/>
              </a:ext>
            </a:extLst>
          </p:cNvPr>
          <p:cNvSpPr txBox="1"/>
          <p:nvPr/>
        </p:nvSpPr>
        <p:spPr>
          <a:xfrm>
            <a:off x="6165815" y="1285533"/>
            <a:ext cx="562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근무안전성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안정성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보통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워라밸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)…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41276-8553-3D92-2531-26CC1486E58A}"/>
              </a:ext>
            </a:extLst>
          </p:cNvPr>
          <p:cNvSpPr txBox="1"/>
          <p:nvPr/>
        </p:nvSpPr>
        <p:spPr>
          <a:xfrm>
            <a:off x="7010106" y="2281375"/>
            <a:ext cx="230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A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B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C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1F647-169B-3B36-9077-669415D111EE}"/>
              </a:ext>
            </a:extLst>
          </p:cNvPr>
          <p:cNvSpPr txBox="1"/>
          <p:nvPr/>
        </p:nvSpPr>
        <p:spPr>
          <a:xfrm>
            <a:off x="6599330" y="5879581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rgbClr val="FF0000"/>
                </a:solidFill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기준별</a:t>
            </a:r>
            <a:r>
              <a:rPr lang="ko-KR" altLang="en-US" sz="3000" dirty="0">
                <a:solidFill>
                  <a:srgbClr val="FF0000"/>
                </a:solidFill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조건부 검색</a:t>
            </a:r>
          </a:p>
        </p:txBody>
      </p:sp>
    </p:spTree>
    <p:extLst>
      <p:ext uri="{BB962C8B-B14F-4D97-AF65-F5344CB8AC3E}">
        <p14:creationId xmlns:p14="http://schemas.microsoft.com/office/powerpoint/2010/main" val="971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EC8E5BF-1219-D103-5A0F-3EDCA8EAD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C0467-B94B-440C-CEE3-6788F2433C5A}"/>
              </a:ext>
            </a:extLst>
          </p:cNvPr>
          <p:cNvSpPr txBox="1"/>
          <p:nvPr/>
        </p:nvSpPr>
        <p:spPr>
          <a:xfrm>
            <a:off x="3736706" y="105118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선호하는 기준의 </a:t>
            </a:r>
            <a:endParaRPr lang="en-US" altLang="ko-KR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가중치 반영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B5161B-6F36-DF15-EFBB-6CE236F4EE61}"/>
              </a:ext>
            </a:extLst>
          </p:cNvPr>
          <p:cNvCxnSpPr>
            <a:cxnSpLocks/>
          </p:cNvCxnSpPr>
          <p:nvPr/>
        </p:nvCxnSpPr>
        <p:spPr>
          <a:xfrm>
            <a:off x="4357687" y="4467225"/>
            <a:ext cx="1092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4DEBB5-0548-17E7-8898-F8362807722E}"/>
              </a:ext>
            </a:extLst>
          </p:cNvPr>
          <p:cNvGrpSpPr/>
          <p:nvPr/>
        </p:nvGrpSpPr>
        <p:grpSpPr>
          <a:xfrm>
            <a:off x="5572486" y="1162012"/>
            <a:ext cx="5070287" cy="577606"/>
            <a:chOff x="2941893" y="1217647"/>
            <a:chExt cx="4537143" cy="552744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3A4493FF-EA7E-35F8-D9C6-2B3F9315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1893" y="1217647"/>
              <a:ext cx="4537143" cy="55274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F2ECF4-C590-5933-6097-CF966843D65C}"/>
              </a:ext>
            </a:extLst>
          </p:cNvPr>
          <p:cNvGrpSpPr/>
          <p:nvPr/>
        </p:nvGrpSpPr>
        <p:grpSpPr>
          <a:xfrm>
            <a:off x="6202095" y="2155094"/>
            <a:ext cx="4537143" cy="4213871"/>
            <a:chOff x="3461020" y="2130137"/>
            <a:chExt cx="4537143" cy="4213871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17744513-7924-9AE2-3064-6C6F584C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1020" y="2130137"/>
              <a:ext cx="4537143" cy="421387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FC08DF-784A-8086-012B-A675F9C3DFCC}"/>
              </a:ext>
            </a:extLst>
          </p:cNvPr>
          <p:cNvSpPr txBox="1"/>
          <p:nvPr/>
        </p:nvSpPr>
        <p:spPr>
          <a:xfrm>
            <a:off x="6165815" y="1285533"/>
            <a:ext cx="562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가중치</a:t>
            </a:r>
            <a:r>
              <a:rPr lang="en-US" altLang="ko-KR" sz="2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근무안전성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안정성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보통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),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워라밸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41276-8553-3D92-2531-26CC1486E58A}"/>
              </a:ext>
            </a:extLst>
          </p:cNvPr>
          <p:cNvSpPr txBox="1"/>
          <p:nvPr/>
        </p:nvSpPr>
        <p:spPr>
          <a:xfrm>
            <a:off x="7010106" y="2281375"/>
            <a:ext cx="230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A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B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C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1F647-169B-3B36-9077-669415D111EE}"/>
              </a:ext>
            </a:extLst>
          </p:cNvPr>
          <p:cNvSpPr txBox="1"/>
          <p:nvPr/>
        </p:nvSpPr>
        <p:spPr>
          <a:xfrm>
            <a:off x="6599330" y="5879581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1"/>
                </a:solidFill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가중치가 적용된</a:t>
            </a:r>
            <a:endParaRPr lang="en-US" altLang="ko-KR" sz="3000" dirty="0">
              <a:solidFill>
                <a:schemeClr val="accent1"/>
              </a:solidFill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000" dirty="0" err="1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기준별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조건부 검색</a:t>
            </a:r>
          </a:p>
        </p:txBody>
      </p:sp>
      <p:pic>
        <p:nvPicPr>
          <p:cNvPr id="9" name="그래픽 8" descr="지팡이를 든 남자 윤곽선">
            <a:extLst>
              <a:ext uri="{FF2B5EF4-FFF2-40B4-BE49-F238E27FC236}">
                <a16:creationId xmlns:a16="http://schemas.microsoft.com/office/drawing/2014/main" id="{FADAF528-342D-C8A6-D688-57A2826E5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89" y="2915971"/>
            <a:ext cx="3610473" cy="3610473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3AF23063-32F9-4DAA-33ED-61AC88FA90DF}"/>
              </a:ext>
            </a:extLst>
          </p:cNvPr>
          <p:cNvSpPr/>
          <p:nvPr/>
        </p:nvSpPr>
        <p:spPr>
          <a:xfrm>
            <a:off x="1961808" y="1201753"/>
            <a:ext cx="2574117" cy="1714218"/>
          </a:xfrm>
          <a:prstGeom prst="wedgeEllipseCallout">
            <a:avLst>
              <a:gd name="adj1" fmla="val -32167"/>
              <a:gd name="adj2" fmla="val 63874"/>
            </a:avLst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56C38-654F-F6E9-C29D-E995373E8FDA}"/>
              </a:ext>
            </a:extLst>
          </p:cNvPr>
          <p:cNvSpPr txBox="1"/>
          <p:nvPr/>
        </p:nvSpPr>
        <p:spPr>
          <a:xfrm>
            <a:off x="2030767" y="1504589"/>
            <a:ext cx="25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근무안전성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높은 순서대로 보고싶어</a:t>
            </a:r>
          </a:p>
        </p:txBody>
      </p:sp>
    </p:spTree>
    <p:extLst>
      <p:ext uri="{BB962C8B-B14F-4D97-AF65-F5344CB8AC3E}">
        <p14:creationId xmlns:p14="http://schemas.microsoft.com/office/powerpoint/2010/main" val="92332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EC49692-A33F-BA65-2EDF-AF626DEF7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A443F-7B68-31B7-2FE4-6E42F17D7E97}"/>
              </a:ext>
            </a:extLst>
          </p:cNvPr>
          <p:cNvSpPr txBox="1"/>
          <p:nvPr/>
        </p:nvSpPr>
        <p:spPr>
          <a:xfrm>
            <a:off x="1402648" y="316908"/>
            <a:ext cx="1226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시스템에 적용된 </a:t>
            </a:r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E3E806-41E6-8F28-6183-5620B7860424}"/>
              </a:ext>
            </a:extLst>
          </p:cNvPr>
          <p:cNvGrpSpPr/>
          <p:nvPr/>
        </p:nvGrpSpPr>
        <p:grpSpPr>
          <a:xfrm>
            <a:off x="1423987" y="1011837"/>
            <a:ext cx="7848600" cy="6539261"/>
            <a:chOff x="1854437" y="1303981"/>
            <a:chExt cx="6392184" cy="495394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0F56139A-CB8F-968E-3B9E-82274223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437" y="1303981"/>
              <a:ext cx="6392184" cy="4953943"/>
            </a:xfrm>
            <a:prstGeom prst="rect">
              <a:avLst/>
            </a:prstGeom>
          </p:spPr>
        </p:pic>
      </p:grp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D158D9F-5C8D-EEC8-5537-60ED86932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25" y="1677466"/>
            <a:ext cx="755212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395287" y="2389227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 </a:t>
            </a:r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90487" y="294322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 리뷰</a:t>
            </a:r>
            <a:endParaRPr lang="en-US" altLang="ko-KR" sz="9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워드 클라우드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6A243-9B59-D50B-42A3-A90C5517F27A}"/>
              </a:ext>
            </a:extLst>
          </p:cNvPr>
          <p:cNvSpPr txBox="1"/>
          <p:nvPr/>
        </p:nvSpPr>
        <p:spPr>
          <a:xfrm>
            <a:off x="852487" y="870273"/>
            <a:ext cx="899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</a:t>
            </a:r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</a:t>
            </a:r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    </a:t>
            </a:r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vs    (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</a:t>
            </a:r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</a:t>
            </a:r>
            <a:r>
              <a:rPr lang="en-US" altLang="ko-KR" sz="5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</a:t>
            </a:r>
            <a:r>
              <a:rPr lang="ko-KR" altLang="en-US" sz="5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텍</a:t>
            </a:r>
            <a:endParaRPr lang="en-US" altLang="ko-KR" sz="5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9E941C-5846-C023-3478-C2F071CEE7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7F0E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2402049"/>
            <a:ext cx="2961444" cy="259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8B290-5931-BFCC-BB95-000365FCC5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F7F0E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"/>
          <a:stretch/>
        </p:blipFill>
        <p:spPr>
          <a:xfrm>
            <a:off x="6641849" y="2402049"/>
            <a:ext cx="2962800" cy="2593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2CFA6-183F-421C-A0F6-7AFCD36D8796}"/>
              </a:ext>
            </a:extLst>
          </p:cNvPr>
          <p:cNvSpPr txBox="1"/>
          <p:nvPr/>
        </p:nvSpPr>
        <p:spPr>
          <a:xfrm>
            <a:off x="1914109" y="5668207"/>
            <a:ext cx="190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Good?</a:t>
            </a:r>
            <a:endParaRPr lang="ko-KR" altLang="en-US" sz="50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15EA1-A454-FF94-1D76-1AB5FF83B661}"/>
              </a:ext>
            </a:extLst>
          </p:cNvPr>
          <p:cNvSpPr txBox="1"/>
          <p:nvPr/>
        </p:nvSpPr>
        <p:spPr>
          <a:xfrm>
            <a:off x="7405687" y="5671077"/>
            <a:ext cx="175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Bad?</a:t>
            </a:r>
            <a:endParaRPr lang="ko-KR" altLang="en-US" sz="5000" dirty="0">
              <a:solidFill>
                <a:srgbClr val="0070C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490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AEE87-FC4A-3739-CCB1-5B61615F17F8}"/>
              </a:ext>
            </a:extLst>
          </p:cNvPr>
          <p:cNvSpPr txBox="1"/>
          <p:nvPr/>
        </p:nvSpPr>
        <p:spPr>
          <a:xfrm>
            <a:off x="2372638" y="802825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개인의 주관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담긴 리뷰점수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A5B020-693F-B6AA-B068-82DC827C5B9E}"/>
              </a:ext>
            </a:extLst>
          </p:cNvPr>
          <p:cNvCxnSpPr>
            <a:cxnSpLocks/>
          </p:cNvCxnSpPr>
          <p:nvPr/>
        </p:nvCxnSpPr>
        <p:spPr>
          <a:xfrm>
            <a:off x="2071687" y="1913079"/>
            <a:ext cx="1092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6CBA9-487F-E352-00EC-03E3C964D4EF}"/>
              </a:ext>
            </a:extLst>
          </p:cNvPr>
          <p:cNvSpPr txBox="1"/>
          <p:nvPr/>
        </p:nvSpPr>
        <p:spPr>
          <a:xfrm>
            <a:off x="3439438" y="1589913"/>
            <a:ext cx="57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비교에 대한 </a:t>
            </a:r>
            <a:r>
              <a:rPr lang="ko-KR" altLang="en-US" sz="4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신뢰도 하락</a:t>
            </a:r>
          </a:p>
        </p:txBody>
      </p:sp>
      <p:pic>
        <p:nvPicPr>
          <p:cNvPr id="15" name="그래픽 14" descr="활짝 웃는 얼굴(윤곽선) 단색으로 채워진">
            <a:extLst>
              <a:ext uri="{FF2B5EF4-FFF2-40B4-BE49-F238E27FC236}">
                <a16:creationId xmlns:a16="http://schemas.microsoft.com/office/drawing/2014/main" id="{7688BF52-ED5E-E76C-E9B6-AE4C68D09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2011" y="3278458"/>
            <a:ext cx="11430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352760-6821-D333-3EA3-27E12D271626}"/>
              </a:ext>
            </a:extLst>
          </p:cNvPr>
          <p:cNvSpPr txBox="1"/>
          <p:nvPr/>
        </p:nvSpPr>
        <p:spPr>
          <a:xfrm>
            <a:off x="1163439" y="4818697"/>
            <a:ext cx="370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임금이 </a:t>
            </a:r>
            <a:r>
              <a:rPr lang="ko-KR" altLang="en-US" sz="4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보통</a:t>
            </a:r>
            <a:r>
              <a:rPr lang="ko-KR" altLang="en-US" sz="3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수준이니 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4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4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주자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C1C3F-E19C-E4BB-E25D-7803251BFFCB}"/>
              </a:ext>
            </a:extLst>
          </p:cNvPr>
          <p:cNvSpPr txBox="1"/>
          <p:nvPr/>
        </p:nvSpPr>
        <p:spPr>
          <a:xfrm>
            <a:off x="6059135" y="4818697"/>
            <a:ext cx="370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임금이 </a:t>
            </a:r>
            <a:r>
              <a:rPr lang="ko-KR" altLang="en-US" sz="45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높은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수준이니</a:t>
            </a:r>
            <a:endParaRPr lang="en-US" altLang="ko-KR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4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4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주자</a:t>
            </a:r>
            <a:r>
              <a:rPr lang="en-US" altLang="ko-KR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3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래픽 5" descr="웃는 얼굴(윤곽선) 단색으로 채워진">
            <a:extLst>
              <a:ext uri="{FF2B5EF4-FFF2-40B4-BE49-F238E27FC236}">
                <a16:creationId xmlns:a16="http://schemas.microsoft.com/office/drawing/2014/main" id="{9FC8EE53-F76F-EBA5-642F-6AB1F6405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3791" y="3248280"/>
            <a:ext cx="1168048" cy="11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194272" y="2019044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워드 클라우드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CFE1C-B447-AB04-3CB5-32DB6A7BFE89}"/>
              </a:ext>
            </a:extLst>
          </p:cNvPr>
          <p:cNvSpPr txBox="1"/>
          <p:nvPr/>
        </p:nvSpPr>
        <p:spPr>
          <a:xfrm>
            <a:off x="4282857" y="776791"/>
            <a:ext cx="53498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HOW?</a:t>
            </a:r>
            <a:endParaRPr lang="ko-KR" altLang="en-US" sz="5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B4031D5E-B98B-53BE-CAB6-7747E49CBCCE}"/>
              </a:ext>
            </a:extLst>
          </p:cNvPr>
          <p:cNvSpPr/>
          <p:nvPr/>
        </p:nvSpPr>
        <p:spPr>
          <a:xfrm>
            <a:off x="5052326" y="3761684"/>
            <a:ext cx="591921" cy="60959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3D4DB-CC0A-4F8A-C14E-77E75F64DDE4}"/>
              </a:ext>
            </a:extLst>
          </p:cNvPr>
          <p:cNvSpPr txBox="1"/>
          <p:nvPr/>
        </p:nvSpPr>
        <p:spPr>
          <a:xfrm>
            <a:off x="95878" y="4636586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</a:p>
        </p:txBody>
      </p:sp>
    </p:spTree>
    <p:extLst>
      <p:ext uri="{BB962C8B-B14F-4D97-AF65-F5344CB8AC3E}">
        <p14:creationId xmlns:p14="http://schemas.microsoft.com/office/powerpoint/2010/main" val="272216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CFE1C-B447-AB04-3CB5-32DB6A7BFE89}"/>
              </a:ext>
            </a:extLst>
          </p:cNvPr>
          <p:cNvSpPr txBox="1"/>
          <p:nvPr/>
        </p:nvSpPr>
        <p:spPr>
          <a:xfrm>
            <a:off x="967713" y="652007"/>
            <a:ext cx="4343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</a:t>
            </a:r>
            <a:r>
              <a:rPr lang="ko-KR" altLang="en-US" sz="5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기업에 적용</a:t>
            </a: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13FCDCF6-F06E-324C-B99E-BAD892B1C4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7330"/>
          <a:stretch/>
        </p:blipFill>
        <p:spPr>
          <a:xfrm>
            <a:off x="700087" y="2463659"/>
            <a:ext cx="4190400" cy="32670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109F9D-6F83-9657-2E6E-204C790194ED}"/>
              </a:ext>
            </a:extLst>
          </p:cNvPr>
          <p:cNvSpPr txBox="1"/>
          <p:nvPr/>
        </p:nvSpPr>
        <p:spPr>
          <a:xfrm>
            <a:off x="7177087" y="5923192"/>
            <a:ext cx="1895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FA9AD-3281-539A-C41A-6D60F4C771DD}"/>
              </a:ext>
            </a:extLst>
          </p:cNvPr>
          <p:cNvSpPr txBox="1"/>
          <p:nvPr/>
        </p:nvSpPr>
        <p:spPr>
          <a:xfrm>
            <a:off x="1385887" y="6010198"/>
            <a:ext cx="3272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워드 클라우드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28B7E0B-3579-5D37-00EA-006757088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915955"/>
              </p:ext>
            </p:extLst>
          </p:nvPr>
        </p:nvGraphicFramePr>
        <p:xfrm>
          <a:off x="5729287" y="2388182"/>
          <a:ext cx="4495800" cy="32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76F81F8-F233-4E5D-C3E9-18D4D5D1BC16}"/>
              </a:ext>
            </a:extLst>
          </p:cNvPr>
          <p:cNvSpPr txBox="1"/>
          <p:nvPr/>
        </p:nvSpPr>
        <p:spPr>
          <a:xfrm>
            <a:off x="7862887" y="4097205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79%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4EC49-4CDD-2EF8-99F1-D26D5E8DF217}"/>
              </a:ext>
            </a:extLst>
          </p:cNvPr>
          <p:cNvSpPr txBox="1"/>
          <p:nvPr/>
        </p:nvSpPr>
        <p:spPr>
          <a:xfrm>
            <a:off x="6948487" y="3103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17%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5EB31-25A8-FA64-DB96-234B162D5FC6}"/>
              </a:ext>
            </a:extLst>
          </p:cNvPr>
          <p:cNvSpPr txBox="1"/>
          <p:nvPr/>
        </p:nvSpPr>
        <p:spPr>
          <a:xfrm>
            <a:off x="7649285" y="2859879"/>
            <a:ext cx="65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4%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66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319087" y="2389227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제안 </a:t>
            </a:r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35340-E196-0197-07F4-FA4E762B2708}"/>
              </a:ext>
            </a:extLst>
          </p:cNvPr>
          <p:cNvSpPr txBox="1"/>
          <p:nvPr/>
        </p:nvSpPr>
        <p:spPr>
          <a:xfrm>
            <a:off x="90487" y="294322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채용 유형별</a:t>
            </a:r>
            <a:endParaRPr lang="en-US" altLang="ko-KR" sz="9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9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맞춤 정보</a:t>
            </a:r>
            <a:endParaRPr lang="en-US" altLang="ko-KR" sz="90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1120430" y="5883481"/>
            <a:ext cx="403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워크넷</a:t>
            </a:r>
            <a:r>
              <a:rPr lang="ko-KR" altLang="en-US" sz="3000" b="1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中 </a:t>
            </a:r>
            <a:r>
              <a:rPr lang="ko-KR" altLang="en-US" sz="3000" b="1" dirty="0" err="1">
                <a:solidFill>
                  <a:srgbClr val="FF0000"/>
                </a:solidFill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테마별</a:t>
            </a:r>
            <a:r>
              <a:rPr lang="ko-KR" altLang="en-US" sz="3000" b="1" dirty="0">
                <a:solidFill>
                  <a:srgbClr val="FF0000"/>
                </a:solidFill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채용관</a:t>
            </a: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8A88B7-4A12-D362-2A28-A032FF2D1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729" y="733426"/>
            <a:ext cx="2606400" cy="2210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93057-C4B4-0D28-2B1F-8EB19B0EC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729" y="4113478"/>
            <a:ext cx="2605416" cy="23240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6FDA50-9056-FC36-309F-AB0C40D63710}"/>
              </a:ext>
            </a:extLst>
          </p:cNvPr>
          <p:cNvGrpSpPr/>
          <p:nvPr/>
        </p:nvGrpSpPr>
        <p:grpSpPr>
          <a:xfrm>
            <a:off x="712395" y="1826258"/>
            <a:ext cx="4419600" cy="3733800"/>
            <a:chOff x="5347619" y="2915303"/>
            <a:chExt cx="4537143" cy="372082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62C86EC-7423-7388-11E1-A4C79ABA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7619" y="2915303"/>
              <a:ext cx="4537143" cy="372082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203E46F-2057-7B82-32DE-9F89538D2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95" y="1952625"/>
            <a:ext cx="4114800" cy="261683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0F7740-CDFF-06F3-F97F-02224338959C}"/>
              </a:ext>
            </a:extLst>
          </p:cNvPr>
          <p:cNvCxnSpPr/>
          <p:nvPr/>
        </p:nvCxnSpPr>
        <p:spPr>
          <a:xfrm flipV="1">
            <a:off x="5195887" y="2105025"/>
            <a:ext cx="1524000" cy="83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4CA7334-D68E-422E-4E5E-66A6A489E027}"/>
              </a:ext>
            </a:extLst>
          </p:cNvPr>
          <p:cNvCxnSpPr>
            <a:cxnSpLocks/>
          </p:cNvCxnSpPr>
          <p:nvPr/>
        </p:nvCxnSpPr>
        <p:spPr>
          <a:xfrm>
            <a:off x="5258108" y="3933825"/>
            <a:ext cx="1280727" cy="88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BF2AF6-D5CF-4A30-D7EA-0C81ECB9AE42}"/>
              </a:ext>
            </a:extLst>
          </p:cNvPr>
          <p:cNvCxnSpPr>
            <a:cxnSpLocks/>
          </p:cNvCxnSpPr>
          <p:nvPr/>
        </p:nvCxnSpPr>
        <p:spPr>
          <a:xfrm>
            <a:off x="5348287" y="3476625"/>
            <a:ext cx="1622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AAAC57-BFFC-946B-464E-701F3BB3E430}"/>
              </a:ext>
            </a:extLst>
          </p:cNvPr>
          <p:cNvSpPr txBox="1"/>
          <p:nvPr/>
        </p:nvSpPr>
        <p:spPr>
          <a:xfrm>
            <a:off x="7198339" y="3020938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                .</a:t>
            </a:r>
          </a:p>
          <a:p>
            <a:r>
              <a:rPr lang="ko-KR" altLang="en-US" sz="2000" b="1" dirty="0"/>
              <a:t>                 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122289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EBF0733-ECA7-15E8-E670-55F4F96D1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172618"/>
              </p:ext>
            </p:extLst>
          </p:nvPr>
        </p:nvGraphicFramePr>
        <p:xfrm>
          <a:off x="302271" y="442724"/>
          <a:ext cx="10589340" cy="6295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324320" imgH="2886120" progId="PBrush">
                  <p:embed/>
                </p:oleObj>
              </mc:Choice>
              <mc:Fallback>
                <p:oleObj name="Bitmap Image" r:id="rId4" imgW="4324320" imgH="288612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FEBF0733-ECA7-15E8-E670-55F4F96D1E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271" y="442724"/>
                        <a:ext cx="10589340" cy="6295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8A0A8-EA0A-7E1E-B608-883A2E2DEBD5}"/>
              </a:ext>
            </a:extLst>
          </p:cNvPr>
          <p:cNvSpPr txBox="1"/>
          <p:nvPr/>
        </p:nvSpPr>
        <p:spPr>
          <a:xfrm>
            <a:off x="2407821" y="6663183"/>
            <a:ext cx="6128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중소기업에 대한 사람들의 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부정적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 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CF4DF-339C-F31F-4C3A-081BA4AA8AC0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B90DF9-4487-18B9-0729-6D0030ECD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61" y="1419225"/>
            <a:ext cx="6456898" cy="2077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D433F9-7533-C2A9-7B45-B91E637C9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61" y="3496899"/>
            <a:ext cx="6456898" cy="1778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8F57F2-2B2D-27EF-E1B3-A3B8AEDFCD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0" t="4786" r="67353" b="75607"/>
          <a:stretch/>
        </p:blipFill>
        <p:spPr>
          <a:xfrm>
            <a:off x="2834499" y="1419225"/>
            <a:ext cx="1498410" cy="407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77986C-3D80-E084-BF7E-592DB05C7D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1" r="70496" b="74275"/>
          <a:stretch/>
        </p:blipFill>
        <p:spPr>
          <a:xfrm>
            <a:off x="2910699" y="3545268"/>
            <a:ext cx="1219200" cy="4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4">
            <a:extLst>
              <a:ext uri="{FF2B5EF4-FFF2-40B4-BE49-F238E27FC236}">
                <a16:creationId xmlns:a16="http://schemas.microsoft.com/office/drawing/2014/main" id="{2CFC2EBF-3F09-2243-9BA5-9977252880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7750" y="1123805"/>
            <a:ext cx="4183194" cy="5315240"/>
          </a:xfrm>
          <a:prstGeom prst="rect">
            <a:avLst/>
          </a:prstGeom>
        </p:spPr>
      </p:pic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AAAC57-BFFC-946B-464E-701F3BB3E430}"/>
              </a:ext>
            </a:extLst>
          </p:cNvPr>
          <p:cNvSpPr txBox="1"/>
          <p:nvPr/>
        </p:nvSpPr>
        <p:spPr>
          <a:xfrm>
            <a:off x="7368514" y="4013115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                .</a:t>
            </a:r>
          </a:p>
          <a:p>
            <a:r>
              <a:rPr lang="ko-KR" altLang="en-US" sz="2000" b="1" dirty="0"/>
              <a:t>                 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                .</a:t>
            </a:r>
          </a:p>
        </p:txBody>
      </p:sp>
      <p:pic>
        <p:nvPicPr>
          <p:cNvPr id="17" name="그래픽 16" descr="혼란스러운 사람 윤곽선">
            <a:extLst>
              <a:ext uri="{FF2B5EF4-FFF2-40B4-BE49-F238E27FC236}">
                <a16:creationId xmlns:a16="http://schemas.microsoft.com/office/drawing/2014/main" id="{44B68C7D-B9C0-AD1D-AE1B-E42D2FB1B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339" y="3020938"/>
            <a:ext cx="3352800" cy="3272456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FB65A8FF-495F-3C3A-4AD7-3E45B7213849}"/>
              </a:ext>
            </a:extLst>
          </p:cNvPr>
          <p:cNvSpPr/>
          <p:nvPr/>
        </p:nvSpPr>
        <p:spPr>
          <a:xfrm>
            <a:off x="1517036" y="930108"/>
            <a:ext cx="3962400" cy="2090830"/>
          </a:xfrm>
          <a:prstGeom prst="wedgeEllipseCallout">
            <a:avLst>
              <a:gd name="adj1" fmla="val -32167"/>
              <a:gd name="adj2" fmla="val 63874"/>
            </a:avLst>
          </a:prstGeom>
          <a:solidFill>
            <a:srgbClr val="F7F0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5ECC9-856A-08EB-B7F9-DEB7CCBFB3F1}"/>
              </a:ext>
            </a:extLst>
          </p:cNvPr>
          <p:cNvSpPr txBox="1"/>
          <p:nvPr/>
        </p:nvSpPr>
        <p:spPr>
          <a:xfrm>
            <a:off x="1959861" y="1352276"/>
            <a:ext cx="5410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취업 정보와 함께 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구직자 유형별 맞춤 정보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</a:t>
            </a:r>
            <a:r>
              <a:rPr lang="ko-KR" altLang="en-US" sz="25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5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제공하자</a:t>
            </a:r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0C8D1-E82A-1E53-152B-B8FD05F8C5AA}"/>
              </a:ext>
            </a:extLst>
          </p:cNvPr>
          <p:cNvSpPr txBox="1"/>
          <p:nvPr/>
        </p:nvSpPr>
        <p:spPr>
          <a:xfrm>
            <a:off x="7501209" y="2434251"/>
            <a:ext cx="18094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공공데이터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89141-601C-41EC-CC54-382D19E155D8}"/>
              </a:ext>
            </a:extLst>
          </p:cNvPr>
          <p:cNvSpPr txBox="1"/>
          <p:nvPr/>
        </p:nvSpPr>
        <p:spPr>
          <a:xfrm>
            <a:off x="6719887" y="3165851"/>
            <a:ext cx="3845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근로자 건강센터 현황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외국인노동자 지원센터 현황</a:t>
            </a:r>
          </a:p>
        </p:txBody>
      </p:sp>
    </p:spTree>
    <p:extLst>
      <p:ext uri="{BB962C8B-B14F-4D97-AF65-F5344CB8AC3E}">
        <p14:creationId xmlns:p14="http://schemas.microsoft.com/office/powerpoint/2010/main" val="3165818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735" y="5957382"/>
            <a:ext cx="1041864" cy="398397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EC49692-A33F-BA65-2EDF-AF626DEF7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A443F-7B68-31B7-2FE4-6E42F17D7E97}"/>
              </a:ext>
            </a:extLst>
          </p:cNvPr>
          <p:cNvSpPr txBox="1"/>
          <p:nvPr/>
        </p:nvSpPr>
        <p:spPr>
          <a:xfrm>
            <a:off x="1402648" y="316908"/>
            <a:ext cx="1226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시스템에 적용된 </a:t>
            </a:r>
            <a:r>
              <a:rPr lang="en-US" altLang="ko-KR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</a:t>
            </a:r>
            <a:endParaRPr lang="ko-KR" altLang="en-US" sz="3000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E3E806-41E6-8F28-6183-5620B7860424}"/>
              </a:ext>
            </a:extLst>
          </p:cNvPr>
          <p:cNvGrpSpPr/>
          <p:nvPr/>
        </p:nvGrpSpPr>
        <p:grpSpPr>
          <a:xfrm>
            <a:off x="1423987" y="1011837"/>
            <a:ext cx="7848600" cy="6539261"/>
            <a:chOff x="1854437" y="1303981"/>
            <a:chExt cx="6392184" cy="495394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0F56139A-CB8F-968E-3B9E-82274223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437" y="1303981"/>
              <a:ext cx="6392184" cy="4953943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F2374E-FAA1-C6FA-15DA-A9F73C316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63" y="1724025"/>
            <a:ext cx="7484248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700087" y="657225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9B5E142-6659-4C28-3230-4F106C88EE59}"/>
              </a:ext>
            </a:extLst>
          </p:cNvPr>
          <p:cNvGrpSpPr/>
          <p:nvPr/>
        </p:nvGrpSpPr>
        <p:grpSpPr>
          <a:xfrm>
            <a:off x="700087" y="1446044"/>
            <a:ext cx="9626647" cy="5428829"/>
            <a:chOff x="-171258" y="4568936"/>
            <a:chExt cx="4537143" cy="3085257"/>
          </a:xfrm>
        </p:grpSpPr>
        <p:pic>
          <p:nvPicPr>
            <p:cNvPr id="6" name="Object 14">
              <a:extLst>
                <a:ext uri="{FF2B5EF4-FFF2-40B4-BE49-F238E27FC236}">
                  <a16:creationId xmlns:a16="http://schemas.microsoft.com/office/drawing/2014/main" id="{DB7E0409-D369-E6C0-4FBE-D3913D584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1258" y="4568936"/>
              <a:ext cx="4537143" cy="3085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BDCB7D-18EB-41DA-CDA1-D7D0D997F82D}"/>
              </a:ext>
            </a:extLst>
          </p:cNvPr>
          <p:cNvSpPr txBox="1"/>
          <p:nvPr/>
        </p:nvSpPr>
        <p:spPr>
          <a:xfrm>
            <a:off x="2300287" y="2105025"/>
            <a:ext cx="2754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u="sng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아쉬운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AAA88-23CF-3FBE-19DF-A492FA615176}"/>
              </a:ext>
            </a:extLst>
          </p:cNvPr>
          <p:cNvSpPr txBox="1"/>
          <p:nvPr/>
        </p:nvSpPr>
        <p:spPr>
          <a:xfrm>
            <a:off x="1919287" y="3044215"/>
            <a:ext cx="53498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3000" b="1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모델링의 한계</a:t>
            </a:r>
            <a:endParaRPr lang="ko-KR" altLang="en-US" sz="3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5B810-F2F5-6484-A73F-3526F4989E9C}"/>
              </a:ext>
            </a:extLst>
          </p:cNvPr>
          <p:cNvSpPr txBox="1"/>
          <p:nvPr/>
        </p:nvSpPr>
        <p:spPr>
          <a:xfrm>
            <a:off x="1317566" y="4257194"/>
            <a:ext cx="40053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랜덤포레스트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모델의 과대적합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 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표본 수 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581B9-6F27-C565-40A0-12D7F1677020}"/>
              </a:ext>
            </a:extLst>
          </p:cNvPr>
          <p:cNvSpPr txBox="1"/>
          <p:nvPr/>
        </p:nvSpPr>
        <p:spPr>
          <a:xfrm>
            <a:off x="6102371" y="3032329"/>
            <a:ext cx="53498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3000" b="1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데이터수집의 한계</a:t>
            </a:r>
            <a:endParaRPr lang="ko-KR" altLang="en-US" sz="3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D1B68-1030-F7D5-11CE-59DED034DFD3}"/>
              </a:ext>
            </a:extLst>
          </p:cNvPr>
          <p:cNvSpPr txBox="1"/>
          <p:nvPr/>
        </p:nvSpPr>
        <p:spPr>
          <a:xfrm>
            <a:off x="6279940" y="4174801"/>
            <a:ext cx="3351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기업정보에 대한 부재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관련 기업정보로 대체</a:t>
            </a:r>
          </a:p>
        </p:txBody>
      </p:sp>
    </p:spTree>
    <p:extLst>
      <p:ext uri="{BB962C8B-B14F-4D97-AF65-F5344CB8AC3E}">
        <p14:creationId xmlns:p14="http://schemas.microsoft.com/office/powerpoint/2010/main" val="235022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700087" y="657225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9B5E142-6659-4C28-3230-4F106C88EE59}"/>
              </a:ext>
            </a:extLst>
          </p:cNvPr>
          <p:cNvGrpSpPr/>
          <p:nvPr/>
        </p:nvGrpSpPr>
        <p:grpSpPr>
          <a:xfrm>
            <a:off x="700087" y="1446044"/>
            <a:ext cx="9626647" cy="5428829"/>
            <a:chOff x="-171258" y="4568936"/>
            <a:chExt cx="4537143" cy="3085257"/>
          </a:xfrm>
        </p:grpSpPr>
        <p:pic>
          <p:nvPicPr>
            <p:cNvPr id="6" name="Object 14">
              <a:extLst>
                <a:ext uri="{FF2B5EF4-FFF2-40B4-BE49-F238E27FC236}">
                  <a16:creationId xmlns:a16="http://schemas.microsoft.com/office/drawing/2014/main" id="{DB7E0409-D369-E6C0-4FBE-D3913D584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1258" y="4568936"/>
              <a:ext cx="4537143" cy="3085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BDCB7D-18EB-41DA-CDA1-D7D0D997F82D}"/>
              </a:ext>
            </a:extLst>
          </p:cNvPr>
          <p:cNvSpPr txBox="1"/>
          <p:nvPr/>
        </p:nvSpPr>
        <p:spPr>
          <a:xfrm>
            <a:off x="2633874" y="2087273"/>
            <a:ext cx="1723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u="sng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AAA88-23CF-3FBE-19DF-A492FA615176}"/>
              </a:ext>
            </a:extLst>
          </p:cNvPr>
          <p:cNvSpPr txBox="1"/>
          <p:nvPr/>
        </p:nvSpPr>
        <p:spPr>
          <a:xfrm>
            <a:off x="2224087" y="3035680"/>
            <a:ext cx="53498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3000" b="1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구직자 측면</a:t>
            </a:r>
            <a:endParaRPr lang="ko-KR" altLang="en-US" sz="3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5B810-F2F5-6484-A73F-3526F4989E9C}"/>
              </a:ext>
            </a:extLst>
          </p:cNvPr>
          <p:cNvSpPr txBox="1"/>
          <p:nvPr/>
        </p:nvSpPr>
        <p:spPr>
          <a:xfrm>
            <a:off x="1558195" y="4055829"/>
            <a:ext cx="3706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효율적인 기업 비교</a:t>
            </a:r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단축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581B9-6F27-C565-40A0-12D7F1677020}"/>
              </a:ext>
            </a:extLst>
          </p:cNvPr>
          <p:cNvSpPr txBox="1"/>
          <p:nvPr/>
        </p:nvSpPr>
        <p:spPr>
          <a:xfrm>
            <a:off x="6500900" y="3018899"/>
            <a:ext cx="53498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3000" b="1" dirty="0">
                <a:highlight>
                  <a:srgbClr val="C0C0C0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사회적 측면</a:t>
            </a:r>
            <a:endParaRPr lang="ko-KR" altLang="en-US" sz="3000" dirty="0">
              <a:highlight>
                <a:srgbClr val="C0C0C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5073B-FAD6-C966-CC83-070203470228}"/>
              </a:ext>
            </a:extLst>
          </p:cNvPr>
          <p:cNvSpPr txBox="1"/>
          <p:nvPr/>
        </p:nvSpPr>
        <p:spPr>
          <a:xfrm>
            <a:off x="1313516" y="4801388"/>
            <a:ext cx="3984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자신의 기준에 적합한 일자리 지원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A8E75-C464-7028-EDDF-79212B0978C2}"/>
              </a:ext>
            </a:extLst>
          </p:cNvPr>
          <p:cNvSpPr txBox="1"/>
          <p:nvPr/>
        </p:nvSpPr>
        <p:spPr>
          <a:xfrm>
            <a:off x="5780990" y="3880171"/>
            <a:ext cx="3984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중소기업에 대한 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많은 정보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337F1-93D7-8608-8E06-7FDBEE35FAB0}"/>
              </a:ext>
            </a:extLst>
          </p:cNvPr>
          <p:cNvSpPr txBox="1"/>
          <p:nvPr/>
        </p:nvSpPr>
        <p:spPr>
          <a:xfrm>
            <a:off x="5832433" y="4898618"/>
            <a:ext cx="398452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구직자의 선입견 탈피</a:t>
            </a:r>
            <a:endParaRPr lang="en-US" altLang="ko-KR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1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인력난 해소</a:t>
            </a:r>
          </a:p>
        </p:txBody>
      </p:sp>
    </p:spTree>
    <p:extLst>
      <p:ext uri="{BB962C8B-B14F-4D97-AF65-F5344CB8AC3E}">
        <p14:creationId xmlns:p14="http://schemas.microsoft.com/office/powerpoint/2010/main" val="176465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0A18D6-83CF-4950-457F-754119FBB60D}"/>
              </a:ext>
            </a:extLst>
          </p:cNvPr>
          <p:cNvGrpSpPr/>
          <p:nvPr/>
        </p:nvGrpSpPr>
        <p:grpSpPr>
          <a:xfrm>
            <a:off x="1233487" y="1266684"/>
            <a:ext cx="7907372" cy="6209727"/>
            <a:chOff x="4556430" y="1768855"/>
            <a:chExt cx="4537143" cy="4486100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6E96683A-D8BE-9877-6976-953ACD07B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430" y="1768855"/>
              <a:ext cx="4537143" cy="44861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14AC2E-3408-CD4B-00A6-F8D0750D29F5}"/>
              </a:ext>
            </a:extLst>
          </p:cNvPr>
          <p:cNvSpPr txBox="1"/>
          <p:nvPr/>
        </p:nvSpPr>
        <p:spPr>
          <a:xfrm>
            <a:off x="700087" y="657225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777E-64C2-0F39-7FD2-6051A14626B1}"/>
              </a:ext>
            </a:extLst>
          </p:cNvPr>
          <p:cNvSpPr txBox="1"/>
          <p:nvPr/>
        </p:nvSpPr>
        <p:spPr>
          <a:xfrm>
            <a:off x="2681287" y="2212514"/>
            <a:ext cx="1325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</a:t>
            </a:r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순간들을 모아두면</a:t>
            </a:r>
            <a:endParaRPr lang="en-US" altLang="ko-KR" sz="3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그게 </a:t>
            </a:r>
            <a:r>
              <a:rPr lang="ko-KR" altLang="en-US" sz="3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삶</a:t>
            </a:r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이고 </a:t>
            </a:r>
            <a:r>
              <a:rPr lang="ko-KR" altLang="en-US" sz="3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인생</a:t>
            </a:r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된다</a:t>
            </a:r>
            <a:r>
              <a:rPr lang="en-US" altLang="ko-KR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 순간 </a:t>
            </a:r>
            <a:r>
              <a:rPr lang="ko-KR" altLang="en-US" sz="3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어떤 선택</a:t>
            </a:r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하느냐</a:t>
            </a:r>
            <a:r>
              <a:rPr lang="en-US" altLang="ko-KR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그게 바로 </a:t>
            </a:r>
            <a:r>
              <a:rPr lang="en-US" altLang="ko-KR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33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삶의 질</a:t>
            </a:r>
            <a:r>
              <a:rPr lang="en-US" altLang="ko-KR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결정 짓는다</a:t>
            </a:r>
            <a:r>
              <a:rPr lang="en-US" altLang="ko-KR" sz="33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33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8C059-39CE-CA48-AAAF-9B5A9491F027}"/>
              </a:ext>
            </a:extLst>
          </p:cNvPr>
          <p:cNvSpPr txBox="1"/>
          <p:nvPr/>
        </p:nvSpPr>
        <p:spPr>
          <a:xfrm>
            <a:off x="5576887" y="4911836"/>
            <a:ext cx="50024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드라마 미생 中</a:t>
            </a:r>
            <a:r>
              <a:rPr lang="en-US" altLang="ko-KR" sz="2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endParaRPr lang="ko-KR" altLang="en-US" sz="25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77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AA07A6-3DD9-A68C-DC57-EBC9DA7A7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BBD893-EB8E-0799-E332-03BEA13554C3}"/>
              </a:ext>
            </a:extLst>
          </p:cNvPr>
          <p:cNvSpPr txBox="1"/>
          <p:nvPr/>
        </p:nvSpPr>
        <p:spPr>
          <a:xfrm>
            <a:off x="1385887" y="2350264"/>
            <a:ext cx="8329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발표를 </a:t>
            </a:r>
            <a:r>
              <a:rPr lang="ko-KR" altLang="en-US" sz="9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들어주셔서</a:t>
            </a:r>
            <a:endParaRPr lang="en-US" altLang="ko-KR" sz="9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9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003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96197A1-D72D-A570-3D9F-4F4844DBA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906DA09B-A143-096C-1152-29809C03B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39100"/>
              </p:ext>
            </p:extLst>
          </p:nvPr>
        </p:nvGraphicFramePr>
        <p:xfrm>
          <a:off x="2193922" y="581025"/>
          <a:ext cx="6308725" cy="407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A31434-989F-6929-1F54-BFDDAD1794F3}"/>
              </a:ext>
            </a:extLst>
          </p:cNvPr>
          <p:cNvSpPr txBox="1"/>
          <p:nvPr/>
        </p:nvSpPr>
        <p:spPr>
          <a:xfrm>
            <a:off x="2057158" y="5377286"/>
            <a:ext cx="65822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중소기업은 현재 심각한 인력난을 겪고 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96DC0-CF28-A4E5-4209-B4362A726BD8}"/>
              </a:ext>
            </a:extLst>
          </p:cNvPr>
          <p:cNvSpPr txBox="1"/>
          <p:nvPr/>
        </p:nvSpPr>
        <p:spPr>
          <a:xfrm>
            <a:off x="3120750" y="6098090"/>
            <a:ext cx="4455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이른 바 </a:t>
            </a:r>
            <a:r>
              <a:rPr lang="en-US" altLang="ko-KR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미스매치 현상</a:t>
            </a:r>
            <a:r>
              <a:rPr lang="en-US" altLang="ko-KR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AB05-262B-3266-98A0-BF2455030C1D}"/>
              </a:ext>
            </a:extLst>
          </p:cNvPr>
          <p:cNvSpPr txBox="1"/>
          <p:nvPr/>
        </p:nvSpPr>
        <p:spPr>
          <a:xfrm>
            <a:off x="6415087" y="4569587"/>
            <a:ext cx="19351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 </a:t>
            </a:r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중소기업중앙회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EC85B-D818-5AD5-FE49-6CDD073CAC23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8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E86F1F9-BB92-DDBF-D6C7-581B9E5DD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186401"/>
              </p:ext>
            </p:extLst>
          </p:nvPr>
        </p:nvGraphicFramePr>
        <p:xfrm>
          <a:off x="700088" y="1114425"/>
          <a:ext cx="2743199" cy="259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D999053-24DD-6C37-451F-562FF1798CC5}"/>
              </a:ext>
            </a:extLst>
          </p:cNvPr>
          <p:cNvGraphicFramePr/>
          <p:nvPr/>
        </p:nvGraphicFramePr>
        <p:xfrm>
          <a:off x="5500687" y="1167666"/>
          <a:ext cx="3810000" cy="259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17492577-EC79-B938-4F6E-F71F5738C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163102"/>
              </p:ext>
            </p:extLst>
          </p:nvPr>
        </p:nvGraphicFramePr>
        <p:xfrm>
          <a:off x="3862387" y="1136243"/>
          <a:ext cx="2971800" cy="2571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20B269C-091E-1A89-E022-456DBFCF7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24114"/>
              </p:ext>
            </p:extLst>
          </p:nvPr>
        </p:nvGraphicFramePr>
        <p:xfrm>
          <a:off x="6964362" y="1148699"/>
          <a:ext cx="3184525" cy="255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685A6E-CA47-EEE3-28AE-E87DA1AF261F}"/>
              </a:ext>
            </a:extLst>
          </p:cNvPr>
          <p:cNvSpPr txBox="1"/>
          <p:nvPr/>
        </p:nvSpPr>
        <p:spPr>
          <a:xfrm>
            <a:off x="1081087" y="4964651"/>
            <a:ext cx="8029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다양한 측면에서 대기업과 중소기업의 차이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ADB2D-1278-2427-5338-C91939640B5D}"/>
              </a:ext>
            </a:extLst>
          </p:cNvPr>
          <p:cNvSpPr txBox="1"/>
          <p:nvPr/>
        </p:nvSpPr>
        <p:spPr>
          <a:xfrm>
            <a:off x="1895257" y="5725096"/>
            <a:ext cx="69060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대기업에 비해 중소기업의 정보는 턱없이 부족</a:t>
            </a:r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872D37E-05C4-A32C-B3CE-66CFA75826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F42149-0857-318C-F77D-06EF8DE86849}"/>
              </a:ext>
            </a:extLst>
          </p:cNvPr>
          <p:cNvSpPr txBox="1"/>
          <p:nvPr/>
        </p:nvSpPr>
        <p:spPr>
          <a:xfrm>
            <a:off x="7562063" y="3839260"/>
            <a:ext cx="22140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 </a:t>
            </a:r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통계청 생산성본부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4CF1B-659F-B7F0-1E5C-DE95FA97EB30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7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08716-BF91-A14C-0C3E-8C82AFEFF23D}"/>
              </a:ext>
            </a:extLst>
          </p:cNvPr>
          <p:cNvSpPr txBox="1"/>
          <p:nvPr/>
        </p:nvSpPr>
        <p:spPr>
          <a:xfrm>
            <a:off x="1004887" y="964363"/>
            <a:ext cx="19784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BUT…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9450-4E5F-5624-5765-534E94503392}"/>
              </a:ext>
            </a:extLst>
          </p:cNvPr>
          <p:cNvSpPr txBox="1"/>
          <p:nvPr/>
        </p:nvSpPr>
        <p:spPr>
          <a:xfrm>
            <a:off x="1329224" y="1999469"/>
            <a:ext cx="7580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그럼에도 불구하고 우수한 중소기업들이 많이 존재</a:t>
            </a: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2D783D-37CA-1049-769C-46CC1A57C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BE5CE0-693D-09D9-6FEE-A88CF46A9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7" y="2865345"/>
            <a:ext cx="8888065" cy="1133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FF85DA-2D39-D5B9-E813-95ED07635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7" y="4293766"/>
            <a:ext cx="8535591" cy="11526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97227-6DEA-298D-43D7-904A97157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1" y="5712616"/>
            <a:ext cx="7687070" cy="127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107099-C063-0D39-9341-4912DF44B0CD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4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4A7467-0E4F-2659-34DB-EA82086C3681}"/>
              </a:ext>
            </a:extLst>
          </p:cNvPr>
          <p:cNvSpPr txBox="1"/>
          <p:nvPr/>
        </p:nvSpPr>
        <p:spPr>
          <a:xfrm>
            <a:off x="916575" y="1168539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원인 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B6436-A7D7-4625-39BE-AAB0B44FA913}"/>
              </a:ext>
            </a:extLst>
          </p:cNvPr>
          <p:cNvSpPr txBox="1"/>
          <p:nvPr/>
        </p:nvSpPr>
        <p:spPr>
          <a:xfrm>
            <a:off x="928687" y="2028825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원인 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854B4-BC16-6A01-3045-7CE1CC14F72A}"/>
              </a:ext>
            </a:extLst>
          </p:cNvPr>
          <p:cNvSpPr txBox="1"/>
          <p:nvPr/>
        </p:nvSpPr>
        <p:spPr>
          <a:xfrm>
            <a:off x="2773549" y="1170027"/>
            <a:ext cx="6841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중소기업을 바라보는 사람들의 </a:t>
            </a:r>
            <a:r>
              <a:rPr lang="ko-KR" altLang="en-US" sz="3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부정적인 선입견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25BFE-380D-0338-9757-56CA12AB579B}"/>
              </a:ext>
            </a:extLst>
          </p:cNvPr>
          <p:cNvSpPr txBox="1"/>
          <p:nvPr/>
        </p:nvSpPr>
        <p:spPr>
          <a:xfrm>
            <a:off x="2757487" y="2028825"/>
            <a:ext cx="4023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중소기업에 대한 </a:t>
            </a:r>
            <a:r>
              <a:rPr lang="ko-KR" altLang="en-US" sz="30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부족</a:t>
            </a:r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4BBC1323-2EFF-C53D-0316-C4471E99880F}"/>
              </a:ext>
            </a:extLst>
          </p:cNvPr>
          <p:cNvSpPr/>
          <p:nvPr/>
        </p:nvSpPr>
        <p:spPr>
          <a:xfrm rot="5400000">
            <a:off x="4154064" y="3387645"/>
            <a:ext cx="2388442" cy="1436757"/>
          </a:xfrm>
          <a:prstGeom prst="stripedRightArrow">
            <a:avLst>
              <a:gd name="adj1" fmla="val 32048"/>
              <a:gd name="adj2" fmla="val 6436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2D0C0-DBCA-91BF-FE94-287BE5969EFF}"/>
              </a:ext>
            </a:extLst>
          </p:cNvPr>
          <p:cNvSpPr txBox="1"/>
          <p:nvPr/>
        </p:nvSpPr>
        <p:spPr>
          <a:xfrm>
            <a:off x="1964987" y="5720839"/>
            <a:ext cx="6766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이를 해결하기 위한 시스템 필요</a:t>
            </a:r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!!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E72B766-DD1F-5276-3FCE-B816D3EB3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28074-00AC-9949-7395-4A44F1EE1A51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109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A179769-F072-C579-7E2C-979864ABB0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4679"/>
              </p:ext>
            </p:extLst>
          </p:nvPr>
        </p:nvGraphicFramePr>
        <p:xfrm>
          <a:off x="190499" y="545180"/>
          <a:ext cx="10606087" cy="6045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24320" imgH="2886120" progId="PBrush">
                  <p:embed/>
                </p:oleObj>
              </mc:Choice>
              <mc:Fallback>
                <p:oleObj name="Bitmap Image" r:id="rId3" imgW="4324320" imgH="288612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A179769-F072-C579-7E2C-979864ABB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499" y="545180"/>
                        <a:ext cx="10606087" cy="6045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F39EBF0-3C83-4C14-BCFA-CC9ED0A4C7AF}"/>
              </a:ext>
            </a:extLst>
          </p:cNvPr>
          <p:cNvSpPr txBox="1"/>
          <p:nvPr/>
        </p:nvSpPr>
        <p:spPr>
          <a:xfrm>
            <a:off x="2178841" y="6618581"/>
            <a:ext cx="6629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워크넷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기업정보 </a:t>
            </a:r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절대적인 수치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대부분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742DAFD-DD5D-397D-8D9C-167AA0583E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8" y="6874873"/>
            <a:ext cx="1895970" cy="587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45CC5A-0663-23D6-0F8D-80793517D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507205"/>
            <a:ext cx="6477000" cy="3581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092C57-3EA9-CA4A-491C-DF8F20AFCF37}"/>
              </a:ext>
            </a:extLst>
          </p:cNvPr>
          <p:cNvSpPr/>
          <p:nvPr/>
        </p:nvSpPr>
        <p:spPr>
          <a:xfrm>
            <a:off x="2376487" y="2718133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4777B0-8664-773E-6ADF-E5E5B4E7193C}"/>
              </a:ext>
            </a:extLst>
          </p:cNvPr>
          <p:cNvSpPr/>
          <p:nvPr/>
        </p:nvSpPr>
        <p:spPr>
          <a:xfrm>
            <a:off x="2379292" y="3903369"/>
            <a:ext cx="609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E739A-0B38-9A31-3F29-8DCFC046A4CF}"/>
              </a:ext>
            </a:extLst>
          </p:cNvPr>
          <p:cNvSpPr txBox="1"/>
          <p:nvPr/>
        </p:nvSpPr>
        <p:spPr>
          <a:xfrm>
            <a:off x="302271" y="418063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3000" dirty="0">
                <a:highlight>
                  <a:srgbClr val="C0C0C0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현황 분석</a:t>
            </a:r>
            <a:endParaRPr lang="ko-KR" altLang="en-US" sz="3000" b="1" dirty="0">
              <a:highlight>
                <a:srgbClr val="C0C0C0"/>
              </a:highligh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904</Words>
  <Application>Microsoft Office PowerPoint</Application>
  <PresentationFormat>사용자 지정</PresentationFormat>
  <Paragraphs>289</Paragraphs>
  <Slides>45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배달의민족 한나체 Air</vt:lpstr>
      <vt:lpstr>Arial</vt:lpstr>
      <vt:lpstr>맑은 고딕</vt:lpstr>
      <vt:lpstr>배달의민족 한나는 열한살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Gotaeyoung</cp:lastModifiedBy>
  <cp:revision>126</cp:revision>
  <dcterms:created xsi:type="dcterms:W3CDTF">2022-08-07T20:28:20Z</dcterms:created>
  <dcterms:modified xsi:type="dcterms:W3CDTF">2022-08-09T05:47:04Z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